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2"/>
    <p:sldId id="257" r:id="rId3"/>
  </p:sldIdLst>
  <p:sldSz cx="13970000" cy="10795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1pPr>
    <a:lvl2pPr marL="0" marR="0" indent="2286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2pPr>
    <a:lvl3pPr marL="0" marR="0" indent="4572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3pPr>
    <a:lvl4pPr marL="0" marR="0" indent="6858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4pPr>
    <a:lvl5pPr marL="0" marR="0" indent="9144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5pPr>
    <a:lvl6pPr marL="0" marR="0" indent="11430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6pPr>
    <a:lvl7pPr marL="0" marR="0" indent="13716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7pPr>
    <a:lvl8pPr marL="0" marR="0" indent="16002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8pPr>
    <a:lvl9pPr marL="0" marR="0" indent="182880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4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54" y="-20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tif>
</file>

<file path=ppt/media/image4.png>
</file>

<file path=ppt/media/image5.png>
</file>

<file path=ppt/media/image6.png>
</file>

<file path=ppt/media/image7.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5" name="Shape 125"/>
          <p:cNvSpPr>
            <a:spLocks noGrp="1" noRot="1" noChangeAspect="1"/>
          </p:cNvSpPr>
          <p:nvPr>
            <p:ph type="sldImg"/>
          </p:nvPr>
        </p:nvSpPr>
        <p:spPr>
          <a:xfrm>
            <a:off x="1143000" y="685800"/>
            <a:ext cx="4572000" cy="3429000"/>
          </a:xfrm>
          <a:prstGeom prst="rect">
            <a:avLst/>
          </a:prstGeom>
        </p:spPr>
        <p:txBody>
          <a:bodyPr/>
          <a:lstStyle/>
          <a:p>
            <a:endParaRPr/>
          </a:p>
        </p:txBody>
      </p:sp>
      <p:sp>
        <p:nvSpPr>
          <p:cNvPr id="126" name="Shape 12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25000"/>
      </a:lnSpc>
      <a:defRPr sz="2600">
        <a:latin typeface="Avenir Roman"/>
        <a:ea typeface="Avenir Roman"/>
        <a:cs typeface="Avenir Roman"/>
        <a:sym typeface="Avenir Roman"/>
      </a:defRPr>
    </a:lvl1pPr>
    <a:lvl2pPr indent="228600" defTabSz="457200" latinLnBrk="0">
      <a:lnSpc>
        <a:spcPct val="125000"/>
      </a:lnSpc>
      <a:defRPr sz="2600">
        <a:latin typeface="Avenir Roman"/>
        <a:ea typeface="Avenir Roman"/>
        <a:cs typeface="Avenir Roman"/>
        <a:sym typeface="Avenir Roman"/>
      </a:defRPr>
    </a:lvl2pPr>
    <a:lvl3pPr indent="457200" defTabSz="457200" latinLnBrk="0">
      <a:lnSpc>
        <a:spcPct val="125000"/>
      </a:lnSpc>
      <a:defRPr sz="2600">
        <a:latin typeface="Avenir Roman"/>
        <a:ea typeface="Avenir Roman"/>
        <a:cs typeface="Avenir Roman"/>
        <a:sym typeface="Avenir Roman"/>
      </a:defRPr>
    </a:lvl3pPr>
    <a:lvl4pPr indent="685800" defTabSz="457200" latinLnBrk="0">
      <a:lnSpc>
        <a:spcPct val="125000"/>
      </a:lnSpc>
      <a:defRPr sz="2600">
        <a:latin typeface="Avenir Roman"/>
        <a:ea typeface="Avenir Roman"/>
        <a:cs typeface="Avenir Roman"/>
        <a:sym typeface="Avenir Roman"/>
      </a:defRPr>
    </a:lvl4pPr>
    <a:lvl5pPr indent="914400" defTabSz="457200" latinLnBrk="0">
      <a:lnSpc>
        <a:spcPct val="125000"/>
      </a:lnSpc>
      <a:defRPr sz="2600">
        <a:latin typeface="Avenir Roman"/>
        <a:ea typeface="Avenir Roman"/>
        <a:cs typeface="Avenir Roman"/>
        <a:sym typeface="Avenir Roman"/>
      </a:defRPr>
    </a:lvl5pPr>
    <a:lvl6pPr indent="1143000" defTabSz="457200" latinLnBrk="0">
      <a:lnSpc>
        <a:spcPct val="125000"/>
      </a:lnSpc>
      <a:defRPr sz="2600">
        <a:latin typeface="Avenir Roman"/>
        <a:ea typeface="Avenir Roman"/>
        <a:cs typeface="Avenir Roman"/>
        <a:sym typeface="Avenir Roman"/>
      </a:defRPr>
    </a:lvl6pPr>
    <a:lvl7pPr indent="1371600" defTabSz="457200" latinLnBrk="0">
      <a:lnSpc>
        <a:spcPct val="125000"/>
      </a:lnSpc>
      <a:defRPr sz="2600">
        <a:latin typeface="Avenir Roman"/>
        <a:ea typeface="Avenir Roman"/>
        <a:cs typeface="Avenir Roman"/>
        <a:sym typeface="Avenir Roman"/>
      </a:defRPr>
    </a:lvl7pPr>
    <a:lvl8pPr indent="1600200" defTabSz="457200" latinLnBrk="0">
      <a:lnSpc>
        <a:spcPct val="125000"/>
      </a:lnSpc>
      <a:defRPr sz="2600">
        <a:latin typeface="Avenir Roman"/>
        <a:ea typeface="Avenir Roman"/>
        <a:cs typeface="Avenir Roman"/>
        <a:sym typeface="Avenir Roman"/>
      </a:defRPr>
    </a:lvl8pPr>
    <a:lvl9pPr indent="1828800" defTabSz="457200" latinLnBrk="0">
      <a:lnSpc>
        <a:spcPct val="125000"/>
      </a:lnSpc>
      <a:defRPr sz="2600">
        <a:latin typeface="Avenir Roman"/>
        <a:ea typeface="Avenir Roman"/>
        <a:cs typeface="Avenir Roman"/>
        <a:sym typeface="Avenir Roman"/>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exto del título"/>
          <p:cNvSpPr txBox="1">
            <a:spLocks noGrp="1"/>
          </p:cNvSpPr>
          <p:nvPr>
            <p:ph type="title"/>
          </p:nvPr>
        </p:nvSpPr>
        <p:spPr>
          <a:xfrm>
            <a:off x="1364257" y="1918642"/>
            <a:ext cx="11241486" cy="3547071"/>
          </a:xfrm>
          <a:prstGeom prst="rect">
            <a:avLst/>
          </a:prstGeom>
        </p:spPr>
        <p:txBody>
          <a:bodyPr anchor="b"/>
          <a:lstStyle/>
          <a:p>
            <a:r>
              <a:t>Texto del título</a:t>
            </a:r>
          </a:p>
        </p:txBody>
      </p:sp>
      <p:sp>
        <p:nvSpPr>
          <p:cNvPr id="12" name="Nivel de texto 1…"/>
          <p:cNvSpPr txBox="1">
            <a:spLocks noGrp="1"/>
          </p:cNvSpPr>
          <p:nvPr>
            <p:ph type="body" sz="quarter" idx="1"/>
          </p:nvPr>
        </p:nvSpPr>
        <p:spPr>
          <a:xfrm>
            <a:off x="1364257" y="5561210"/>
            <a:ext cx="11241486" cy="1214191"/>
          </a:xfrm>
          <a:prstGeom prst="rect">
            <a:avLst/>
          </a:prstGeom>
        </p:spPr>
        <p:txBody>
          <a:bodyPr anchor="t"/>
          <a:lstStyle>
            <a:lvl1pPr marL="0" indent="0">
              <a:buSzTx/>
              <a:buNone/>
              <a:defRPr sz="2500">
                <a:solidFill>
                  <a:srgbClr val="628DB5"/>
                </a:solidFill>
              </a:defRPr>
            </a:lvl1pPr>
            <a:lvl2pPr marL="0" indent="228600">
              <a:buSzTx/>
              <a:buNone/>
              <a:defRPr sz="2500">
                <a:solidFill>
                  <a:srgbClr val="628DB5"/>
                </a:solidFill>
              </a:defRPr>
            </a:lvl2pPr>
            <a:lvl3pPr marL="0" indent="457200">
              <a:buSzTx/>
              <a:buNone/>
              <a:defRPr sz="2500">
                <a:solidFill>
                  <a:srgbClr val="628DB5"/>
                </a:solidFill>
              </a:defRPr>
            </a:lvl3pPr>
            <a:lvl4pPr marL="0" indent="685800">
              <a:buSzTx/>
              <a:buNone/>
              <a:defRPr sz="2500">
                <a:solidFill>
                  <a:srgbClr val="628DB5"/>
                </a:solidFill>
              </a:defRPr>
            </a:lvl4pPr>
            <a:lvl5pPr marL="0" indent="914400">
              <a:buSzTx/>
              <a:buNone/>
              <a:defRPr sz="2500">
                <a:solidFill>
                  <a:srgbClr val="628DB5"/>
                </a:solidFill>
              </a:defRPr>
            </a:lvl5pPr>
          </a:lstStyle>
          <a:p>
            <a:r>
              <a:t>Nivel de texto 1</a:t>
            </a:r>
          </a:p>
          <a:p>
            <a:pPr lvl="1"/>
            <a:r>
              <a:t>Nivel de texto 2</a:t>
            </a:r>
          </a:p>
          <a:p>
            <a:pPr lvl="2"/>
            <a:r>
              <a:t>Nivel de texto 3</a:t>
            </a:r>
          </a:p>
          <a:p>
            <a:pPr lvl="3"/>
            <a:r>
              <a:t>Nivel de texto 4</a:t>
            </a:r>
          </a:p>
          <a:p>
            <a:pPr lvl="4"/>
            <a:r>
              <a:t>Nivel de texto 5</a:t>
            </a:r>
          </a:p>
        </p:txBody>
      </p:sp>
      <p:sp>
        <p:nvSpPr>
          <p:cNvPr id="13"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a:spLocks noGrp="1"/>
          </p:cNvSpPr>
          <p:nvPr>
            <p:ph type="body" sz="quarter" idx="21"/>
          </p:nvPr>
        </p:nvSpPr>
        <p:spPr>
          <a:xfrm>
            <a:off x="1364257" y="6993681"/>
            <a:ext cx="11241486" cy="508001"/>
          </a:xfrm>
          <a:prstGeom prst="rect">
            <a:avLst/>
          </a:prstGeom>
        </p:spPr>
        <p:txBody>
          <a:bodyPr anchor="t">
            <a:spAutoFit/>
          </a:bodyPr>
          <a:lstStyle>
            <a:lvl1pPr marL="0" indent="0" algn="r">
              <a:lnSpc>
                <a:spcPct val="90000"/>
              </a:lnSpc>
              <a:buSzTx/>
              <a:buNone/>
              <a:defRPr sz="900"/>
            </a:lvl1pPr>
          </a:lstStyle>
          <a:p>
            <a:r>
              <a:t>–Johnny Appleseed</a:t>
            </a:r>
          </a:p>
        </p:txBody>
      </p:sp>
      <p:sp>
        <p:nvSpPr>
          <p:cNvPr id="94" name="“Type a quote here.”"/>
          <p:cNvSpPr>
            <a:spLocks noGrp="1"/>
          </p:cNvSpPr>
          <p:nvPr>
            <p:ph type="body" sz="quarter" idx="22"/>
          </p:nvPr>
        </p:nvSpPr>
        <p:spPr>
          <a:xfrm>
            <a:off x="1364257" y="4742656"/>
            <a:ext cx="11241486" cy="736700"/>
          </a:xfrm>
          <a:prstGeom prst="rect">
            <a:avLst/>
          </a:prstGeom>
        </p:spPr>
        <p:txBody>
          <a:bodyPr>
            <a:spAutoFit/>
          </a:bodyPr>
          <a:lstStyle>
            <a:lvl1pPr marL="0" indent="0">
              <a:buSzTx/>
              <a:buNone/>
            </a:lvl1pPr>
          </a:lstStyle>
          <a:p>
            <a:r>
              <a:t>“Type a quote here.” </a:t>
            </a:r>
          </a:p>
        </p:txBody>
      </p:sp>
      <p:sp>
        <p:nvSpPr>
          <p:cNvPr id="95"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n"/>
          <p:cNvSpPr>
            <a:spLocks noGrp="1"/>
          </p:cNvSpPr>
          <p:nvPr>
            <p:ph type="pic" idx="21"/>
          </p:nvPr>
        </p:nvSpPr>
        <p:spPr>
          <a:xfrm>
            <a:off x="-873125" y="158750"/>
            <a:ext cx="15708068" cy="10477500"/>
          </a:xfrm>
          <a:prstGeom prst="rect">
            <a:avLst/>
          </a:prstGeom>
        </p:spPr>
        <p:txBody>
          <a:bodyPr lIns="91439" tIns="45719" rIns="91439" bIns="45719" anchor="t">
            <a:noAutofit/>
          </a:bodyPr>
          <a:lstStyle/>
          <a:p>
            <a:endParaRPr/>
          </a:p>
        </p:txBody>
      </p:sp>
      <p:sp>
        <p:nvSpPr>
          <p:cNvPr id="103"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n"/>
          <p:cNvSpPr>
            <a:spLocks noGrp="1"/>
          </p:cNvSpPr>
          <p:nvPr>
            <p:ph type="pic" idx="21"/>
          </p:nvPr>
        </p:nvSpPr>
        <p:spPr>
          <a:xfrm>
            <a:off x="1725786" y="840878"/>
            <a:ext cx="10504786" cy="7006839"/>
          </a:xfrm>
          <a:prstGeom prst="rect">
            <a:avLst/>
          </a:prstGeom>
        </p:spPr>
        <p:txBody>
          <a:bodyPr lIns="91439" tIns="45719" rIns="91439" bIns="45719" anchor="t">
            <a:noAutofit/>
          </a:bodyPr>
          <a:lstStyle/>
          <a:p>
            <a:endParaRPr/>
          </a:p>
        </p:txBody>
      </p:sp>
      <p:sp>
        <p:nvSpPr>
          <p:cNvPr id="21" name="Texto del título"/>
          <p:cNvSpPr txBox="1">
            <a:spLocks noGrp="1"/>
          </p:cNvSpPr>
          <p:nvPr>
            <p:ph type="title"/>
          </p:nvPr>
        </p:nvSpPr>
        <p:spPr>
          <a:xfrm>
            <a:off x="1364257" y="7375673"/>
            <a:ext cx="11241486" cy="1527970"/>
          </a:xfrm>
          <a:prstGeom prst="rect">
            <a:avLst/>
          </a:prstGeom>
        </p:spPr>
        <p:txBody>
          <a:bodyPr anchor="b"/>
          <a:lstStyle/>
          <a:p>
            <a:r>
              <a:t>Texto del título</a:t>
            </a:r>
          </a:p>
        </p:txBody>
      </p:sp>
      <p:sp>
        <p:nvSpPr>
          <p:cNvPr id="22" name="Nivel de texto 1…"/>
          <p:cNvSpPr txBox="1">
            <a:spLocks noGrp="1"/>
          </p:cNvSpPr>
          <p:nvPr>
            <p:ph type="body" sz="quarter" idx="1"/>
          </p:nvPr>
        </p:nvSpPr>
        <p:spPr>
          <a:xfrm>
            <a:off x="1364257" y="8958212"/>
            <a:ext cx="11241486" cy="1214191"/>
          </a:xfrm>
          <a:prstGeom prst="rect">
            <a:avLst/>
          </a:prstGeom>
        </p:spPr>
        <p:txBody>
          <a:bodyPr anchor="t"/>
          <a:lstStyle>
            <a:lvl1pPr marL="0" indent="0">
              <a:buSzTx/>
              <a:buNone/>
              <a:defRPr sz="2500">
                <a:solidFill>
                  <a:srgbClr val="628DB5"/>
                </a:solidFill>
              </a:defRPr>
            </a:lvl1pPr>
            <a:lvl2pPr marL="0" indent="228600">
              <a:buSzTx/>
              <a:buNone/>
              <a:defRPr sz="2500">
                <a:solidFill>
                  <a:srgbClr val="628DB5"/>
                </a:solidFill>
              </a:defRPr>
            </a:lvl2pPr>
            <a:lvl3pPr marL="0" indent="457200">
              <a:buSzTx/>
              <a:buNone/>
              <a:defRPr sz="2500">
                <a:solidFill>
                  <a:srgbClr val="628DB5"/>
                </a:solidFill>
              </a:defRPr>
            </a:lvl3pPr>
            <a:lvl4pPr marL="0" indent="685800">
              <a:buSzTx/>
              <a:buNone/>
              <a:defRPr sz="2500">
                <a:solidFill>
                  <a:srgbClr val="628DB5"/>
                </a:solidFill>
              </a:defRPr>
            </a:lvl4pPr>
            <a:lvl5pPr marL="0" indent="914400">
              <a:buSzTx/>
              <a:buNone/>
              <a:defRPr sz="2500">
                <a:solidFill>
                  <a:srgbClr val="628DB5"/>
                </a:solidFill>
              </a:defRPr>
            </a:lvl5pPr>
          </a:lstStyle>
          <a:p>
            <a:r>
              <a:t>Nivel de texto 1</a:t>
            </a:r>
          </a:p>
          <a:p>
            <a:pPr lvl="1"/>
            <a:r>
              <a:t>Nivel de texto 2</a:t>
            </a:r>
          </a:p>
          <a:p>
            <a:pPr lvl="2"/>
            <a:r>
              <a:t>Nivel de texto 3</a:t>
            </a:r>
          </a:p>
          <a:p>
            <a:pPr lvl="3"/>
            <a:r>
              <a:t>Nivel de texto 4</a:t>
            </a:r>
          </a:p>
          <a:p>
            <a:pPr lvl="4"/>
            <a:r>
              <a:t>Nivel de texto 5</a:t>
            </a:r>
          </a:p>
        </p:txBody>
      </p:sp>
      <p:sp>
        <p:nvSpPr>
          <p:cNvPr id="23" name="Número de diapositiva"/>
          <p:cNvSpPr txBox="1">
            <a:spLocks noGrp="1"/>
          </p:cNvSpPr>
          <p:nvPr>
            <p:ph type="sldNum" sz="quarter" idx="2"/>
          </p:nvPr>
        </p:nvSpPr>
        <p:spPr>
          <a:xfrm>
            <a:off x="6790156" y="10090546"/>
            <a:ext cx="376045" cy="38854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exto del título"/>
          <p:cNvSpPr txBox="1">
            <a:spLocks noGrp="1"/>
          </p:cNvSpPr>
          <p:nvPr>
            <p:ph type="title"/>
          </p:nvPr>
        </p:nvSpPr>
        <p:spPr>
          <a:xfrm>
            <a:off x="1364257" y="3623964"/>
            <a:ext cx="11241486" cy="3547072"/>
          </a:xfrm>
          <a:prstGeom prst="rect">
            <a:avLst/>
          </a:prstGeom>
        </p:spPr>
        <p:txBody>
          <a:bodyPr/>
          <a:lstStyle/>
          <a:p>
            <a:r>
              <a:t>Texto del título</a:t>
            </a:r>
          </a:p>
        </p:txBody>
      </p:sp>
      <p:sp>
        <p:nvSpPr>
          <p:cNvPr id="31"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n"/>
          <p:cNvSpPr>
            <a:spLocks noGrp="1"/>
          </p:cNvSpPr>
          <p:nvPr>
            <p:ph type="pic" idx="21"/>
          </p:nvPr>
        </p:nvSpPr>
        <p:spPr>
          <a:xfrm>
            <a:off x="2919511" y="840878"/>
            <a:ext cx="13274230" cy="8849488"/>
          </a:xfrm>
          <a:prstGeom prst="rect">
            <a:avLst/>
          </a:prstGeom>
        </p:spPr>
        <p:txBody>
          <a:bodyPr lIns="91439" tIns="45719" rIns="91439" bIns="45719" anchor="t">
            <a:noAutofit/>
          </a:bodyPr>
          <a:lstStyle/>
          <a:p>
            <a:endParaRPr/>
          </a:p>
        </p:txBody>
      </p:sp>
      <p:sp>
        <p:nvSpPr>
          <p:cNvPr id="39" name="Texto del título"/>
          <p:cNvSpPr txBox="1">
            <a:spLocks noGrp="1"/>
          </p:cNvSpPr>
          <p:nvPr>
            <p:ph type="title"/>
          </p:nvPr>
        </p:nvSpPr>
        <p:spPr>
          <a:xfrm>
            <a:off x="1023193" y="840878"/>
            <a:ext cx="5729884" cy="4283771"/>
          </a:xfrm>
          <a:prstGeom prst="rect">
            <a:avLst/>
          </a:prstGeom>
        </p:spPr>
        <p:txBody>
          <a:bodyPr anchor="b"/>
          <a:lstStyle>
            <a:lvl1pPr>
              <a:defRPr sz="3300" b="1"/>
            </a:lvl1pPr>
          </a:lstStyle>
          <a:p>
            <a:r>
              <a:t>Texto del título</a:t>
            </a:r>
          </a:p>
        </p:txBody>
      </p:sp>
      <p:sp>
        <p:nvSpPr>
          <p:cNvPr id="40" name="Nivel de texto 1…"/>
          <p:cNvSpPr txBox="1">
            <a:spLocks noGrp="1"/>
          </p:cNvSpPr>
          <p:nvPr>
            <p:ph type="body" sz="quarter" idx="1"/>
          </p:nvPr>
        </p:nvSpPr>
        <p:spPr>
          <a:xfrm>
            <a:off x="1023193" y="5274716"/>
            <a:ext cx="5729884" cy="4406554"/>
          </a:xfrm>
          <a:prstGeom prst="rect">
            <a:avLst/>
          </a:prstGeom>
        </p:spPr>
        <p:txBody>
          <a:bodyPr anchor="t"/>
          <a:lstStyle>
            <a:lvl1pPr marL="0" indent="0">
              <a:buSzTx/>
              <a:buNone/>
              <a:defRPr sz="2500">
                <a:solidFill>
                  <a:srgbClr val="628DB5"/>
                </a:solidFill>
              </a:defRPr>
            </a:lvl1pPr>
            <a:lvl2pPr marL="0" indent="228600">
              <a:buSzTx/>
              <a:buNone/>
              <a:defRPr sz="2500">
                <a:solidFill>
                  <a:srgbClr val="628DB5"/>
                </a:solidFill>
              </a:defRPr>
            </a:lvl2pPr>
            <a:lvl3pPr marL="0" indent="457200">
              <a:buSzTx/>
              <a:buNone/>
              <a:defRPr sz="2500">
                <a:solidFill>
                  <a:srgbClr val="628DB5"/>
                </a:solidFill>
              </a:defRPr>
            </a:lvl3pPr>
            <a:lvl4pPr marL="0" indent="685800">
              <a:buSzTx/>
              <a:buNone/>
              <a:defRPr sz="2500">
                <a:solidFill>
                  <a:srgbClr val="628DB5"/>
                </a:solidFill>
              </a:defRPr>
            </a:lvl4pPr>
            <a:lvl5pPr marL="0" indent="914400">
              <a:buSzTx/>
              <a:buNone/>
              <a:defRPr sz="2500">
                <a:solidFill>
                  <a:srgbClr val="628DB5"/>
                </a:solidFill>
              </a:defRPr>
            </a:lvl5pPr>
          </a:lstStyle>
          <a:p>
            <a:r>
              <a:t>Nivel de texto 1</a:t>
            </a:r>
          </a:p>
          <a:p>
            <a:pPr lvl="1"/>
            <a:r>
              <a:t>Nivel de texto 2</a:t>
            </a:r>
          </a:p>
          <a:p>
            <a:pPr lvl="2"/>
            <a:r>
              <a:t>Nivel de texto 3</a:t>
            </a:r>
          </a:p>
          <a:p>
            <a:pPr lvl="3"/>
            <a:r>
              <a:t>Nivel de texto 4</a:t>
            </a:r>
          </a:p>
          <a:p>
            <a:pPr lvl="4"/>
            <a:r>
              <a:t>Nivel de texto 5</a:t>
            </a:r>
          </a:p>
        </p:txBody>
      </p:sp>
      <p:sp>
        <p:nvSpPr>
          <p:cNvPr id="41"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exto del título"/>
          <p:cNvSpPr txBox="1">
            <a:spLocks noGrp="1"/>
          </p:cNvSpPr>
          <p:nvPr>
            <p:ph type="title"/>
          </p:nvPr>
        </p:nvSpPr>
        <p:spPr>
          <a:prstGeom prst="rect">
            <a:avLst/>
          </a:prstGeom>
        </p:spPr>
        <p:txBody>
          <a:bodyPr/>
          <a:lstStyle/>
          <a:p>
            <a:r>
              <a:t>Texto del título</a:t>
            </a:r>
          </a:p>
        </p:txBody>
      </p:sp>
      <p:sp>
        <p:nvSpPr>
          <p:cNvPr id="49"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exto del título"/>
          <p:cNvSpPr txBox="1">
            <a:spLocks noGrp="1"/>
          </p:cNvSpPr>
          <p:nvPr>
            <p:ph type="title"/>
          </p:nvPr>
        </p:nvSpPr>
        <p:spPr>
          <a:prstGeom prst="rect">
            <a:avLst/>
          </a:prstGeom>
        </p:spPr>
        <p:txBody>
          <a:bodyPr/>
          <a:lstStyle/>
          <a:p>
            <a:r>
              <a:t>Texto del título</a:t>
            </a:r>
          </a:p>
        </p:txBody>
      </p:sp>
      <p:sp>
        <p:nvSpPr>
          <p:cNvPr id="57" name="Nivel de texto 1…"/>
          <p:cNvSpPr txBox="1">
            <a:spLocks noGrp="1"/>
          </p:cNvSpPr>
          <p:nvPr>
            <p:ph type="body" idx="1"/>
          </p:nvPr>
        </p:nvSpPr>
        <p:spPr>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58"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n"/>
          <p:cNvSpPr>
            <a:spLocks noGrp="1"/>
          </p:cNvSpPr>
          <p:nvPr>
            <p:ph type="pic" idx="21"/>
          </p:nvPr>
        </p:nvSpPr>
        <p:spPr>
          <a:xfrm>
            <a:off x="4870400" y="2955478"/>
            <a:ext cx="10129615" cy="6753077"/>
          </a:xfrm>
          <a:prstGeom prst="rect">
            <a:avLst/>
          </a:prstGeom>
        </p:spPr>
        <p:txBody>
          <a:bodyPr lIns="91439" tIns="45719" rIns="91439" bIns="45719" anchor="t">
            <a:noAutofit/>
          </a:bodyPr>
          <a:lstStyle/>
          <a:p>
            <a:endParaRPr/>
          </a:p>
        </p:txBody>
      </p:sp>
      <p:sp>
        <p:nvSpPr>
          <p:cNvPr id="66" name="Texto del título"/>
          <p:cNvSpPr txBox="1">
            <a:spLocks noGrp="1"/>
          </p:cNvSpPr>
          <p:nvPr>
            <p:ph type="title"/>
          </p:nvPr>
        </p:nvSpPr>
        <p:spPr>
          <a:prstGeom prst="rect">
            <a:avLst/>
          </a:prstGeom>
        </p:spPr>
        <p:txBody>
          <a:bodyPr/>
          <a:lstStyle/>
          <a:p>
            <a:r>
              <a:t>Texto del título</a:t>
            </a:r>
          </a:p>
        </p:txBody>
      </p:sp>
      <p:sp>
        <p:nvSpPr>
          <p:cNvPr id="67" name="Nivel de texto 1…"/>
          <p:cNvSpPr txBox="1">
            <a:spLocks noGrp="1"/>
          </p:cNvSpPr>
          <p:nvPr>
            <p:ph type="body" sz="half" idx="1"/>
          </p:nvPr>
        </p:nvSpPr>
        <p:spPr>
          <a:xfrm>
            <a:off x="1023193" y="2955478"/>
            <a:ext cx="5729884" cy="6753077"/>
          </a:xfrm>
          <a:prstGeom prst="rect">
            <a:avLst/>
          </a:prstGeom>
        </p:spPr>
        <p:txBody>
          <a:bodyPr/>
          <a:lstStyle>
            <a:lvl1pPr marL="146957" indent="-146957">
              <a:defRPr b="1"/>
            </a:lvl1pPr>
            <a:lvl2pPr marL="489857" indent="-146957">
              <a:defRPr b="1"/>
            </a:lvl2pPr>
            <a:lvl3pPr marL="832757" indent="-146957">
              <a:defRPr b="1"/>
            </a:lvl3pPr>
            <a:lvl4pPr marL="1175657" indent="-146957">
              <a:defRPr b="1"/>
            </a:lvl4pPr>
            <a:lvl5pPr marL="1518557" indent="-146957">
              <a:defRPr b="1"/>
            </a:lvl5pPr>
          </a:lstStyle>
          <a:p>
            <a:r>
              <a:t>Nivel de texto 1</a:t>
            </a:r>
          </a:p>
          <a:p>
            <a:pPr lvl="1"/>
            <a:r>
              <a:t>Nivel de texto 2</a:t>
            </a:r>
          </a:p>
          <a:p>
            <a:pPr lvl="2"/>
            <a:r>
              <a:t>Nivel de texto 3</a:t>
            </a:r>
          </a:p>
          <a:p>
            <a:pPr lvl="3"/>
            <a:r>
              <a:t>Nivel de texto 4</a:t>
            </a:r>
          </a:p>
          <a:p>
            <a:pPr lvl="4"/>
            <a:r>
              <a:t>Nivel de texto 5</a:t>
            </a:r>
          </a:p>
        </p:txBody>
      </p:sp>
      <p:sp>
        <p:nvSpPr>
          <p:cNvPr id="68"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Nivel de texto 1…"/>
          <p:cNvSpPr txBox="1">
            <a:spLocks noGrp="1"/>
          </p:cNvSpPr>
          <p:nvPr>
            <p:ph type="body" idx="1"/>
          </p:nvPr>
        </p:nvSpPr>
        <p:spPr>
          <a:xfrm>
            <a:off x="1023193" y="1523007"/>
            <a:ext cx="11923614" cy="7748986"/>
          </a:xfrm>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76"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n"/>
          <p:cNvSpPr>
            <a:spLocks noGrp="1"/>
          </p:cNvSpPr>
          <p:nvPr>
            <p:ph type="pic" idx="21"/>
          </p:nvPr>
        </p:nvSpPr>
        <p:spPr>
          <a:xfrm>
            <a:off x="-2551163" y="1113730"/>
            <a:ext cx="12864953" cy="8576636"/>
          </a:xfrm>
          <a:prstGeom prst="rect">
            <a:avLst/>
          </a:prstGeom>
        </p:spPr>
        <p:txBody>
          <a:bodyPr lIns="91439" tIns="45719" rIns="91439" bIns="45719" anchor="t">
            <a:noAutofit/>
          </a:bodyPr>
          <a:lstStyle/>
          <a:p>
            <a:endParaRPr/>
          </a:p>
        </p:txBody>
      </p:sp>
      <p:sp>
        <p:nvSpPr>
          <p:cNvPr id="84" name="Imagen"/>
          <p:cNvSpPr>
            <a:spLocks noGrp="1"/>
          </p:cNvSpPr>
          <p:nvPr>
            <p:ph type="pic" sz="quarter" idx="22"/>
          </p:nvPr>
        </p:nvSpPr>
        <p:spPr>
          <a:xfrm>
            <a:off x="7175996" y="5558791"/>
            <a:ext cx="6507511" cy="4340601"/>
          </a:xfrm>
          <a:prstGeom prst="rect">
            <a:avLst/>
          </a:prstGeom>
        </p:spPr>
        <p:txBody>
          <a:bodyPr lIns="91439" tIns="45719" rIns="91439" bIns="45719" anchor="t">
            <a:noAutofit/>
          </a:bodyPr>
          <a:lstStyle/>
          <a:p>
            <a:endParaRPr/>
          </a:p>
        </p:txBody>
      </p:sp>
      <p:sp>
        <p:nvSpPr>
          <p:cNvPr id="85" name="Imagen"/>
          <p:cNvSpPr>
            <a:spLocks noGrp="1"/>
          </p:cNvSpPr>
          <p:nvPr>
            <p:ph type="pic" sz="quarter" idx="23"/>
          </p:nvPr>
        </p:nvSpPr>
        <p:spPr>
          <a:xfrm>
            <a:off x="6985000" y="1111310"/>
            <a:ext cx="6302872" cy="4201915"/>
          </a:xfrm>
          <a:prstGeom prst="rect">
            <a:avLst/>
          </a:prstGeom>
        </p:spPr>
        <p:txBody>
          <a:bodyPr lIns="91439" tIns="45719" rIns="91439" bIns="45719" anchor="t">
            <a:noAutofit/>
          </a:bodyPr>
          <a:lstStyle/>
          <a:p>
            <a:endParaRPr/>
          </a:p>
        </p:txBody>
      </p:sp>
      <p:sp>
        <p:nvSpPr>
          <p:cNvPr id="86" name="Número de diapositiva"/>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o del título"/>
          <p:cNvSpPr txBox="1">
            <a:spLocks noGrp="1"/>
          </p:cNvSpPr>
          <p:nvPr>
            <p:ph type="title"/>
          </p:nvPr>
        </p:nvSpPr>
        <p:spPr>
          <a:xfrm>
            <a:off x="1023193" y="636240"/>
            <a:ext cx="11923614" cy="23192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normAutofit/>
          </a:bodyPr>
          <a:lstStyle/>
          <a:p>
            <a:r>
              <a:t>Texto del título</a:t>
            </a:r>
          </a:p>
        </p:txBody>
      </p:sp>
      <p:sp>
        <p:nvSpPr>
          <p:cNvPr id="3" name="Nivel de texto 1…"/>
          <p:cNvSpPr txBox="1">
            <a:spLocks noGrp="1"/>
          </p:cNvSpPr>
          <p:nvPr>
            <p:ph type="body" idx="1"/>
          </p:nvPr>
        </p:nvSpPr>
        <p:spPr>
          <a:xfrm>
            <a:off x="1023193" y="2955478"/>
            <a:ext cx="11923614" cy="67530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normAutofit/>
          </a:bodyPr>
          <a:lstStyle/>
          <a:p>
            <a:r>
              <a:t>Nivel de texto 1</a:t>
            </a:r>
          </a:p>
          <a:p>
            <a:pPr lvl="1"/>
            <a:r>
              <a:t>Nivel de texto 2</a:t>
            </a:r>
          </a:p>
          <a:p>
            <a:pPr lvl="2"/>
            <a:r>
              <a:t>Nivel de texto 3</a:t>
            </a:r>
          </a:p>
          <a:p>
            <a:pPr lvl="3"/>
            <a:r>
              <a:t>Nivel de texto 4</a:t>
            </a:r>
          </a:p>
          <a:p>
            <a:pPr lvl="4"/>
            <a:r>
              <a:t>Nivel de texto 5</a:t>
            </a:r>
          </a:p>
        </p:txBody>
      </p:sp>
      <p:sp>
        <p:nvSpPr>
          <p:cNvPr id="4" name="Número de diapositiva"/>
          <p:cNvSpPr txBox="1">
            <a:spLocks noGrp="1"/>
          </p:cNvSpPr>
          <p:nvPr>
            <p:ph type="sldNum" sz="quarter" idx="2"/>
          </p:nvPr>
        </p:nvSpPr>
        <p:spPr>
          <a:xfrm>
            <a:off x="6790156" y="10097368"/>
            <a:ext cx="376045" cy="388541"/>
          </a:xfrm>
          <a:prstGeom prst="rect">
            <a:avLst/>
          </a:prstGeom>
          <a:ln w="12700">
            <a:miter lim="400000"/>
          </a:ln>
        </p:spPr>
        <p:txBody>
          <a:bodyPr wrap="none" lIns="54570" tIns="54570" rIns="54570" bIns="54570">
            <a:spAutoFit/>
          </a:bodyPr>
          <a:lstStyle>
            <a:lvl1pPr algn="ctr">
              <a:spcBef>
                <a:spcPts val="0"/>
              </a:spcBef>
              <a:defRPr sz="1800" b="0">
                <a:solidFill>
                  <a:srgbClr val="000000"/>
                </a:solidFill>
                <a:latin typeface="Helvetica Light"/>
                <a:ea typeface="Helvetica Light"/>
                <a:cs typeface="Helvetica Light"/>
                <a:sym typeface="Helvetica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1pPr>
      <a:lvl2pPr marL="0" marR="0" indent="2286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2pPr>
      <a:lvl3pPr marL="0" marR="0" indent="4572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3pPr>
      <a:lvl4pPr marL="0" marR="0" indent="6858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4pPr>
      <a:lvl5pPr marL="0" marR="0" indent="9144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5pPr>
      <a:lvl6pPr marL="0" marR="0" indent="11430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6pPr>
      <a:lvl7pPr marL="0" marR="0" indent="13716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7pPr>
      <a:lvl8pPr marL="0" marR="0" indent="16002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8pPr>
      <a:lvl9pPr marL="0" marR="0" indent="1828800" algn="l" defTabSz="584200" rtl="0" latinLnBrk="0">
        <a:lnSpc>
          <a:spcPct val="80000"/>
        </a:lnSpc>
        <a:spcBef>
          <a:spcPts val="0"/>
        </a:spcBef>
        <a:spcAft>
          <a:spcPts val="0"/>
        </a:spcAft>
        <a:buClrTx/>
        <a:buSzTx/>
        <a:buFontTx/>
        <a:buNone/>
        <a:tabLst/>
        <a:defRPr sz="4800" b="0" i="0" u="none" strike="noStrike" cap="none" spc="0" baseline="0">
          <a:solidFill>
            <a:srgbClr val="585858"/>
          </a:solidFill>
          <a:uFillTx/>
          <a:latin typeface="+mn-lt"/>
          <a:ea typeface="+mn-ea"/>
          <a:cs typeface="+mn-cs"/>
          <a:sym typeface="Helvetica"/>
        </a:defRPr>
      </a:lvl9pPr>
    </p:titleStyle>
    <p:bodyStyle>
      <a:lvl1pPr marL="148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1pPr>
      <a:lvl2pPr marL="592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2pPr>
      <a:lvl3pPr marL="1037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3pPr>
      <a:lvl4pPr marL="1481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4pPr>
      <a:lvl5pPr marL="1926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5pPr>
      <a:lvl6pPr marL="2370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6pPr>
      <a:lvl7pPr marL="2815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7pPr>
      <a:lvl8pPr marL="32596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8pPr>
      <a:lvl9pPr marL="3704166" marR="0" indent="-148166" algn="l" defTabSz="584200" rtl="0" latinLnBrk="0">
        <a:lnSpc>
          <a:spcPct val="80000"/>
        </a:lnSpc>
        <a:spcBef>
          <a:spcPts val="0"/>
        </a:spcBef>
        <a:spcAft>
          <a:spcPts val="0"/>
        </a:spcAft>
        <a:buClrTx/>
        <a:buSzPct val="75000"/>
        <a:buFontTx/>
        <a:buChar char="•"/>
        <a:tabLst/>
        <a:defRPr sz="1200" b="0" i="0" u="none" strike="noStrike" cap="none" spc="0" baseline="0">
          <a:solidFill>
            <a:srgbClr val="000000"/>
          </a:solidFill>
          <a:uFillTx/>
          <a:latin typeface="+mn-lt"/>
          <a:ea typeface="+mn-ea"/>
          <a:cs typeface="+mn-cs"/>
          <a:sym typeface="Helvetica"/>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posit.co" TargetMode="External"/><Relationship Id="rId3" Type="http://schemas.openxmlformats.org/officeDocument/2006/relationships/image" Target="../media/image3.tif"/><Relationship Id="rId7" Type="http://schemas.openxmlformats.org/officeDocument/2006/relationships/hyperlink" Target="mailto:info@posit.co" TargetMode="External"/><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hyperlink" Target="https://pos.it/cheatsheets" TargetMode="External"/><Relationship Id="rId4" Type="http://schemas.openxmlformats.org/officeDocument/2006/relationships/image" Target="../media/image4.png"/><Relationship Id="rId9" Type="http://schemas.openxmlformats.org/officeDocument/2006/relationships/hyperlink" Target="http://www.rplumber.io"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www.rplumber.io" TargetMode="External"/><Relationship Id="rId3" Type="http://schemas.openxmlformats.org/officeDocument/2006/relationships/image" Target="../media/image5.png"/><Relationship Id="rId7" Type="http://schemas.openxmlformats.org/officeDocument/2006/relationships/hyperlink" Target="http://posit.co" TargetMode="External"/><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hyperlink" Target="mailto:info@posit.co" TargetMode="External"/><Relationship Id="rId5" Type="http://schemas.openxmlformats.org/officeDocument/2006/relationships/image" Target="../media/image6.png"/><Relationship Id="rId4" Type="http://schemas.openxmlformats.org/officeDocument/2006/relationships/image" Target="../media/image7.tif"/><Relationship Id="rId9" Type="http://schemas.openxmlformats.org/officeDocument/2006/relationships/hyperlink" Target="https://pos.it/cheatsheet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 name="pasted-image.pdf" descr="pasted-image.pdf"/>
          <p:cNvPicPr>
            <a:picLocks noChangeAspect="1"/>
          </p:cNvPicPr>
          <p:nvPr/>
        </p:nvPicPr>
        <p:blipFill>
          <a:blip r:embed="rId2"/>
          <a:stretch>
            <a:fillRect/>
          </a:stretch>
        </p:blipFill>
        <p:spPr>
          <a:xfrm>
            <a:off x="8369105" y="-684523"/>
            <a:ext cx="5603817" cy="2992964"/>
          </a:xfrm>
          <a:prstGeom prst="rect">
            <a:avLst/>
          </a:prstGeom>
          <a:ln w="12700">
            <a:miter lim="400000"/>
          </a:ln>
        </p:spPr>
      </p:pic>
      <p:pic>
        <p:nvPicPr>
          <p:cNvPr id="129" name="pasted-image.tiff" descr="pasted-image.tiff"/>
          <p:cNvPicPr>
            <a:picLocks noChangeAspect="1"/>
          </p:cNvPicPr>
          <p:nvPr/>
        </p:nvPicPr>
        <p:blipFill>
          <a:blip r:embed="rId3"/>
          <a:srcRect b="8792"/>
          <a:stretch>
            <a:fillRect/>
          </a:stretch>
        </p:blipFill>
        <p:spPr>
          <a:xfrm>
            <a:off x="10632950" y="5294644"/>
            <a:ext cx="2768601" cy="2630007"/>
          </a:xfrm>
          <a:prstGeom prst="rect">
            <a:avLst/>
          </a:prstGeom>
          <a:ln w="12700">
            <a:miter lim="400000"/>
          </a:ln>
        </p:spPr>
      </p:pic>
      <p:sp>
        <p:nvSpPr>
          <p:cNvPr id="130" name="Rectángulo"/>
          <p:cNvSpPr/>
          <p:nvPr/>
        </p:nvSpPr>
        <p:spPr>
          <a:xfrm>
            <a:off x="210294" y="1164522"/>
            <a:ext cx="4346832" cy="8762614"/>
          </a:xfrm>
          <a:prstGeom prst="rect">
            <a:avLst/>
          </a:prstGeom>
          <a:solidFill>
            <a:srgbClr val="494949">
              <a:alpha val="19776"/>
            </a:srgbClr>
          </a:solidFill>
          <a:ln w="12700">
            <a:miter lim="400000"/>
          </a:ln>
        </p:spPr>
        <p:txBody>
          <a:bodyPr lIns="54570" tIns="54570" rIns="54570" bIns="54570" anchor="ctr"/>
          <a:lstStyle/>
          <a:p>
            <a:pPr>
              <a:lnSpc>
                <a:spcPct val="80000"/>
              </a:lnSpc>
              <a:spcBef>
                <a:spcPts val="0"/>
              </a:spcBef>
              <a:defRPr sz="1000" b="0">
                <a:solidFill>
                  <a:srgbClr val="000000"/>
                </a:solidFill>
              </a:defRPr>
            </a:pPr>
            <a:endParaRPr/>
          </a:p>
        </p:txBody>
      </p:sp>
      <p:sp>
        <p:nvSpPr>
          <p:cNvPr id="131" name="Introduction to REST APIs"/>
          <p:cNvSpPr txBox="1"/>
          <p:nvPr/>
        </p:nvSpPr>
        <p:spPr>
          <a:xfrm>
            <a:off x="306210" y="1199726"/>
            <a:ext cx="3016852" cy="2718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000" dirty="0"/>
              <a:t>Introduction to REST APIs</a:t>
            </a:r>
          </a:p>
        </p:txBody>
      </p:sp>
      <p:sp>
        <p:nvSpPr>
          <p:cNvPr id="132" name="Web APIs use HTTP to communicate between client and server."/>
          <p:cNvSpPr txBox="1"/>
          <p:nvPr/>
        </p:nvSpPr>
        <p:spPr>
          <a:xfrm>
            <a:off x="309621" y="1517669"/>
            <a:ext cx="4206387" cy="9926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a:lnSpc>
                <a:spcPct val="90000"/>
              </a:lnSpc>
              <a:spcBef>
                <a:spcPts val="600"/>
              </a:spcBef>
              <a:defRPr b="0">
                <a:solidFill>
                  <a:srgbClr val="000000"/>
                </a:solidFill>
              </a:defRPr>
            </a:pPr>
            <a:r>
              <a:rPr sz="1100" dirty="0"/>
              <a:t>Web APIs use </a:t>
            </a:r>
            <a:r>
              <a:rPr sz="1100" b="1" dirty="0"/>
              <a:t>HTTP</a:t>
            </a:r>
            <a:r>
              <a:rPr sz="1100" dirty="0"/>
              <a:t> to communicate between </a:t>
            </a:r>
            <a:r>
              <a:rPr sz="1100" b="1" dirty="0"/>
              <a:t>client</a:t>
            </a:r>
            <a:r>
              <a:rPr sz="1100" dirty="0"/>
              <a:t> and </a:t>
            </a:r>
            <a:r>
              <a:rPr sz="1100" b="1" dirty="0"/>
              <a:t>server</a:t>
            </a:r>
            <a:r>
              <a:rPr sz="1100" dirty="0"/>
              <a:t>.</a:t>
            </a:r>
          </a:p>
        </p:txBody>
      </p:sp>
      <p:sp>
        <p:nvSpPr>
          <p:cNvPr id="133" name="REST APIs with plumber: : CHEATSHEET"/>
          <p:cNvSpPr txBox="1">
            <a:spLocks noGrp="1"/>
          </p:cNvSpPr>
          <p:nvPr>
            <p:ph type="title"/>
          </p:nvPr>
        </p:nvSpPr>
        <p:spPr>
          <a:xfrm>
            <a:off x="275721" y="361177"/>
            <a:ext cx="10898129" cy="803346"/>
          </a:xfrm>
          <a:prstGeom prst="rect">
            <a:avLst/>
          </a:prstGeom>
        </p:spPr>
        <p:txBody>
          <a:bodyPr lIns="0" tIns="0" rIns="0" bIns="0" anchor="t"/>
          <a:lstStyle/>
          <a:p>
            <a:r>
              <a:t>REST APIs with plumber: : </a:t>
            </a:r>
            <a:r>
              <a:rPr sz="3300" b="1"/>
              <a:t>CHEATSHEET</a:t>
            </a:r>
            <a:r>
              <a:t> </a:t>
            </a:r>
          </a:p>
        </p:txBody>
      </p:sp>
      <p:sp>
        <p:nvSpPr>
          <p:cNvPr id="134" name="Filters can forward requests (after potentially mutating them), throw errors, or return a response without forwarding the request. Filters are defined similarly to endpoints using the @filter [name] tag. By default, filters apply to all endpoints. Endpoi"/>
          <p:cNvSpPr txBox="1"/>
          <p:nvPr/>
        </p:nvSpPr>
        <p:spPr>
          <a:xfrm>
            <a:off x="5037595" y="2417395"/>
            <a:ext cx="4255988" cy="875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spAutoFit/>
          </a:bodyPr>
          <a:lstStyle/>
          <a:p>
            <a:pPr>
              <a:lnSpc>
                <a:spcPct val="90000"/>
              </a:lnSpc>
              <a:spcBef>
                <a:spcPts val="300"/>
              </a:spcBef>
              <a:buClr>
                <a:schemeClr val="accent4">
                  <a:hueOff val="384618"/>
                  <a:satOff val="3869"/>
                  <a:lumOff val="5802"/>
                </a:schemeClr>
              </a:buClr>
              <a:defRPr b="0">
                <a:solidFill>
                  <a:srgbClr val="000000"/>
                </a:solidFill>
              </a:defRPr>
            </a:pPr>
            <a:r>
              <a:rPr sz="1100" dirty="0"/>
              <a:t>Filters can forward requests (after potentially mutating them), throw errors, or return a response without forwarding the request. Filters are defined similarly to endpoints using the </a:t>
            </a:r>
            <a:r>
              <a:rPr sz="1100" dirty="0">
                <a:latin typeface="Courier"/>
                <a:ea typeface="Courier"/>
                <a:cs typeface="Courier"/>
                <a:sym typeface="Courier"/>
              </a:rPr>
              <a:t>@filter [name]</a:t>
            </a:r>
            <a:r>
              <a:rPr sz="1100" dirty="0"/>
              <a:t> tag. By default, filters apply to all endpoints. Endpoints can opt out of filters using the </a:t>
            </a:r>
            <a:r>
              <a:rPr sz="1100" dirty="0">
                <a:latin typeface="Courier"/>
                <a:ea typeface="Courier"/>
                <a:cs typeface="Courier"/>
                <a:sym typeface="Courier"/>
              </a:rPr>
              <a:t>@preempt</a:t>
            </a:r>
            <a:r>
              <a:rPr sz="1100" dirty="0"/>
              <a:t> tag.</a:t>
            </a:r>
          </a:p>
        </p:txBody>
      </p:sp>
      <p:sp>
        <p:nvSpPr>
          <p:cNvPr id="135" name="Documentation"/>
          <p:cNvSpPr txBox="1"/>
          <p:nvPr/>
        </p:nvSpPr>
        <p:spPr>
          <a:xfrm>
            <a:off x="9430821" y="4331178"/>
            <a:ext cx="2173629" cy="406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t>Documentation</a:t>
            </a:r>
          </a:p>
        </p:txBody>
      </p:sp>
      <p:sp>
        <p:nvSpPr>
          <p:cNvPr id="136" name="Línea"/>
          <p:cNvSpPr/>
          <p:nvPr/>
        </p:nvSpPr>
        <p:spPr>
          <a:xfrm>
            <a:off x="2354308" y="10337513"/>
            <a:ext cx="11321194"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137" name="HTTP"/>
          <p:cNvSpPr txBox="1"/>
          <p:nvPr/>
        </p:nvSpPr>
        <p:spPr>
          <a:xfrm>
            <a:off x="294379" y="1729001"/>
            <a:ext cx="1013598" cy="215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700" tIns="12700" rIns="12700" bIns="12700" anchor="ctr"/>
          <a:lstStyle/>
          <a:p>
            <a:pPr lvl="1" indent="0"/>
            <a:r>
              <a:t>HTTP</a:t>
            </a:r>
          </a:p>
        </p:txBody>
      </p:sp>
      <p:sp>
        <p:nvSpPr>
          <p:cNvPr id="138" name="HTTP is built around a request and a response. A client makes a request to a server, which handles the request and provides a response. Requests and responses are specially formatted text containing details and data about the exchange between client and "/>
          <p:cNvSpPr txBox="1"/>
          <p:nvPr/>
        </p:nvSpPr>
        <p:spPr>
          <a:xfrm>
            <a:off x="309621" y="2590775"/>
            <a:ext cx="4235318" cy="8843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a:lnSpc>
                <a:spcPct val="90000"/>
              </a:lnSpc>
              <a:spcBef>
                <a:spcPts val="600"/>
              </a:spcBef>
              <a:defRPr b="0">
                <a:solidFill>
                  <a:srgbClr val="000000"/>
                </a:solidFill>
              </a:defRPr>
            </a:pPr>
            <a:r>
              <a:rPr sz="1100" dirty="0"/>
              <a:t>HTTP is built around a </a:t>
            </a:r>
            <a:r>
              <a:rPr sz="1100" b="1" dirty="0"/>
              <a:t>request</a:t>
            </a:r>
            <a:r>
              <a:rPr sz="1100" dirty="0"/>
              <a:t> and a </a:t>
            </a:r>
            <a:r>
              <a:rPr sz="1100" b="1" dirty="0"/>
              <a:t>response</a:t>
            </a:r>
            <a:r>
              <a:rPr sz="1100" dirty="0"/>
              <a:t>. A </a:t>
            </a:r>
            <a:r>
              <a:rPr sz="1100" b="1" dirty="0"/>
              <a:t>client</a:t>
            </a:r>
            <a:r>
              <a:rPr sz="1100" dirty="0"/>
              <a:t> makes a request to a </a:t>
            </a:r>
            <a:r>
              <a:rPr sz="1100" b="1" dirty="0"/>
              <a:t>server</a:t>
            </a:r>
            <a:r>
              <a:rPr sz="1100" dirty="0"/>
              <a:t>, which handles the request and provides a response. Requests and responses are specially formatted text containing details and data about the exchange between client and server.</a:t>
            </a:r>
          </a:p>
        </p:txBody>
      </p:sp>
      <p:sp>
        <p:nvSpPr>
          <p:cNvPr id="139" name="REQUEST"/>
          <p:cNvSpPr txBox="1"/>
          <p:nvPr/>
        </p:nvSpPr>
        <p:spPr>
          <a:xfrm>
            <a:off x="280000" y="3416676"/>
            <a:ext cx="774800" cy="203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r>
              <a:rPr dirty="0"/>
              <a:t>REQUEST</a:t>
            </a:r>
          </a:p>
        </p:txBody>
      </p:sp>
      <p:sp>
        <p:nvSpPr>
          <p:cNvPr id="140" name="RESPONSE"/>
          <p:cNvSpPr txBox="1"/>
          <p:nvPr/>
        </p:nvSpPr>
        <p:spPr>
          <a:xfrm>
            <a:off x="307214" y="5007543"/>
            <a:ext cx="885008" cy="203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r>
              <a:t>RESPONSE</a:t>
            </a:r>
          </a:p>
        </p:txBody>
      </p:sp>
      <p:sp>
        <p:nvSpPr>
          <p:cNvPr id="141" name="Plumber APIs can be run programmatically from within an R session."/>
          <p:cNvSpPr txBox="1"/>
          <p:nvPr/>
        </p:nvSpPr>
        <p:spPr>
          <a:xfrm>
            <a:off x="9363188" y="1460416"/>
            <a:ext cx="2912300" cy="4149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spAutoFit/>
          </a:bodyPr>
          <a:lstStyle>
            <a:lvl1pPr>
              <a:lnSpc>
                <a:spcPct val="90000"/>
              </a:lnSpc>
              <a:spcBef>
                <a:spcPts val="300"/>
              </a:spcBef>
              <a:buClr>
                <a:schemeClr val="accent4">
                  <a:hueOff val="384618"/>
                  <a:satOff val="3869"/>
                  <a:lumOff val="5802"/>
                </a:schemeClr>
              </a:buClr>
              <a:defRPr b="0">
                <a:solidFill>
                  <a:srgbClr val="000000"/>
                </a:solidFill>
              </a:defRPr>
            </a:lvl1pPr>
          </a:lstStyle>
          <a:p>
            <a:r>
              <a:rPr sz="1100" dirty="0"/>
              <a:t>Plumber APIs can be run programmatically from within an R session.</a:t>
            </a:r>
          </a:p>
        </p:txBody>
      </p:sp>
      <p:sp>
        <p:nvSpPr>
          <p:cNvPr id="142" name="Running Plumber APIs"/>
          <p:cNvSpPr txBox="1"/>
          <p:nvPr/>
        </p:nvSpPr>
        <p:spPr>
          <a:xfrm>
            <a:off x="9385150" y="1187026"/>
            <a:ext cx="2620910" cy="2718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000" dirty="0"/>
              <a:t>Running Plumber APIs</a:t>
            </a:r>
          </a:p>
        </p:txBody>
      </p:sp>
      <p:sp>
        <p:nvSpPr>
          <p:cNvPr id="143" name="Línea"/>
          <p:cNvSpPr/>
          <p:nvPr/>
        </p:nvSpPr>
        <p:spPr>
          <a:xfrm>
            <a:off x="9410550" y="1127986"/>
            <a:ext cx="2965374"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144" name="Interact with the API"/>
          <p:cNvSpPr txBox="1"/>
          <p:nvPr/>
        </p:nvSpPr>
        <p:spPr>
          <a:xfrm>
            <a:off x="9442787" y="7987057"/>
            <a:ext cx="2778005" cy="3211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400"/>
              <a:t>Interact with the API</a:t>
            </a:r>
          </a:p>
        </p:txBody>
      </p:sp>
      <p:sp>
        <p:nvSpPr>
          <p:cNvPr id="145" name="Plumber pipeline"/>
          <p:cNvSpPr txBox="1"/>
          <p:nvPr/>
        </p:nvSpPr>
        <p:spPr>
          <a:xfrm>
            <a:off x="4794051" y="1162404"/>
            <a:ext cx="2322752" cy="3211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400" dirty="0"/>
              <a:t>Plumber pipeline</a:t>
            </a:r>
          </a:p>
        </p:txBody>
      </p:sp>
      <p:sp>
        <p:nvSpPr>
          <p:cNvPr id="146" name="Línea"/>
          <p:cNvSpPr/>
          <p:nvPr/>
        </p:nvSpPr>
        <p:spPr>
          <a:xfrm>
            <a:off x="4838550" y="1127986"/>
            <a:ext cx="4309674"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147" name="Endpoints define the R code that is executed in response to incoming requests. These endpoints correspond to HTTP methods and respond to incoming requests that match the defined method."/>
          <p:cNvSpPr txBox="1"/>
          <p:nvPr/>
        </p:nvSpPr>
        <p:spPr>
          <a:xfrm>
            <a:off x="5037595" y="4785602"/>
            <a:ext cx="4194264" cy="7196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spAutoFit/>
          </a:bodyPr>
          <a:lstStyle>
            <a:lvl1pPr>
              <a:lnSpc>
                <a:spcPct val="90000"/>
              </a:lnSpc>
              <a:spcBef>
                <a:spcPts val="300"/>
              </a:spcBef>
              <a:buClr>
                <a:schemeClr val="accent4">
                  <a:hueOff val="384618"/>
                  <a:satOff val="3869"/>
                  <a:lumOff val="5802"/>
                </a:schemeClr>
              </a:buClr>
              <a:defRPr b="0">
                <a:solidFill>
                  <a:srgbClr val="000000"/>
                </a:solidFill>
              </a:defRPr>
            </a:lvl1pPr>
          </a:lstStyle>
          <a:p>
            <a:r>
              <a:rPr sz="1100" dirty="0"/>
              <a:t>Endpoints define the R code that is executed in response to incoming requests. These endpoints correspond to HTTP methods and respond to incoming requests that match the defined method.</a:t>
            </a:r>
          </a:p>
        </p:txBody>
      </p:sp>
      <p:sp>
        <p:nvSpPr>
          <p:cNvPr id="148" name="METHODS"/>
          <p:cNvSpPr txBox="1"/>
          <p:nvPr/>
        </p:nvSpPr>
        <p:spPr>
          <a:xfrm>
            <a:off x="5086278" y="5454334"/>
            <a:ext cx="800101" cy="203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r>
              <a:rPr dirty="0"/>
              <a:t>METHODS</a:t>
            </a:r>
          </a:p>
        </p:txBody>
      </p:sp>
      <p:sp>
        <p:nvSpPr>
          <p:cNvPr id="149" name="IDE INTEGRATION"/>
          <p:cNvSpPr txBox="1"/>
          <p:nvPr/>
        </p:nvSpPr>
        <p:spPr>
          <a:xfrm>
            <a:off x="9383527" y="3030337"/>
            <a:ext cx="1553645" cy="215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2700" tIns="12700" rIns="12700" bIns="12700" anchor="ctr"/>
          <a:lstStyle/>
          <a:p>
            <a:pPr lvl="1" indent="0"/>
            <a:r>
              <a:rPr sz="1100" dirty="0"/>
              <a:t>IDE INTEGRATION</a:t>
            </a:r>
          </a:p>
        </p:txBody>
      </p:sp>
      <p:sp>
        <p:nvSpPr>
          <p:cNvPr id="150" name="Once the API is running, it can be interacted with using any HTTP client. Note that using httr requires using a separate R session from the one serving the API."/>
          <p:cNvSpPr txBox="1"/>
          <p:nvPr/>
        </p:nvSpPr>
        <p:spPr>
          <a:xfrm>
            <a:off x="9453537" y="8259915"/>
            <a:ext cx="4211036" cy="5672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spAutoFit/>
          </a:bodyPr>
          <a:lstStyle/>
          <a:p>
            <a:pPr>
              <a:lnSpc>
                <a:spcPct val="90000"/>
              </a:lnSpc>
              <a:spcBef>
                <a:spcPts val="300"/>
              </a:spcBef>
              <a:buClr>
                <a:schemeClr val="accent4">
                  <a:hueOff val="384618"/>
                  <a:satOff val="3869"/>
                  <a:lumOff val="5802"/>
                </a:schemeClr>
              </a:buClr>
              <a:defRPr b="0">
                <a:solidFill>
                  <a:srgbClr val="000000"/>
                </a:solidFill>
              </a:defRPr>
            </a:pPr>
            <a:r>
              <a:rPr sz="1100" dirty="0"/>
              <a:t>Once the API is running, it can be interacted with using any HTTP client. Note that using </a:t>
            </a:r>
            <a:r>
              <a:rPr sz="1100" dirty="0" err="1">
                <a:latin typeface="Courier"/>
                <a:ea typeface="Courier"/>
                <a:cs typeface="Courier"/>
                <a:sym typeface="Courier"/>
              </a:rPr>
              <a:t>httr</a:t>
            </a:r>
            <a:r>
              <a:rPr sz="1100" dirty="0"/>
              <a:t> requires using a separate R session from the one serving the API.</a:t>
            </a:r>
          </a:p>
        </p:txBody>
      </p:sp>
      <p:sp>
        <p:nvSpPr>
          <p:cNvPr id="151" name="Plumber endpoints contain R code that is executed in response to an HTTP request. Incoming requests pass through a set of mechanisms before a response is returned to the client."/>
          <p:cNvSpPr txBox="1"/>
          <p:nvPr/>
        </p:nvSpPr>
        <p:spPr>
          <a:xfrm>
            <a:off x="4794051" y="1580921"/>
            <a:ext cx="4345299" cy="5710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a:lnSpc>
                <a:spcPct val="90000"/>
              </a:lnSpc>
              <a:spcBef>
                <a:spcPts val="600"/>
              </a:spcBef>
              <a:defRPr b="0">
                <a:solidFill>
                  <a:srgbClr val="000000"/>
                </a:solidFill>
              </a:defRPr>
            </a:lvl1pPr>
          </a:lstStyle>
          <a:p>
            <a:r>
              <a:rPr sz="1100" dirty="0"/>
              <a:t>Plumber endpoints contain R code that is executed in response to an HTTP request. Incoming requests pass through a set of mechanisms before a response is returned to the client.</a:t>
            </a:r>
          </a:p>
        </p:txBody>
      </p:sp>
      <p:sp>
        <p:nvSpPr>
          <p:cNvPr id="154" name="Línea"/>
          <p:cNvSpPr/>
          <p:nvPr/>
        </p:nvSpPr>
        <p:spPr>
          <a:xfrm>
            <a:off x="1050951" y="2106050"/>
            <a:ext cx="2674305" cy="1"/>
          </a:xfrm>
          <a:prstGeom prst="line">
            <a:avLst/>
          </a:prstGeom>
          <a:noFill/>
          <a:ln w="25400" cap="flat">
            <a:solidFill>
              <a:srgbClr val="000000"/>
            </a:solidFill>
            <a:prstDash val="solid"/>
            <a:miter lim="400000"/>
            <a:tailEnd type="triangle" w="med" len="med"/>
          </a:ln>
          <a:effectLst/>
        </p:spPr>
        <p:txBody>
          <a:bodyPr wrap="square" lIns="54570" tIns="54570" rIns="54570" bIns="54570" numCol="1" anchor="ctr">
            <a:noAutofit/>
          </a:bodyPr>
          <a:lstStyle/>
          <a:p>
            <a:pPr>
              <a:lnSpc>
                <a:spcPct val="80000"/>
              </a:lnSpc>
              <a:spcBef>
                <a:spcPts val="600"/>
              </a:spcBef>
              <a:defRPr b="0">
                <a:solidFill>
                  <a:srgbClr val="000000"/>
                </a:solidFill>
              </a:defRPr>
            </a:pPr>
            <a:endParaRPr/>
          </a:p>
        </p:txBody>
      </p:sp>
      <p:sp>
        <p:nvSpPr>
          <p:cNvPr id="155" name="Línea"/>
          <p:cNvSpPr/>
          <p:nvPr/>
        </p:nvSpPr>
        <p:spPr>
          <a:xfrm>
            <a:off x="1038251" y="2233050"/>
            <a:ext cx="2674305" cy="1"/>
          </a:xfrm>
          <a:prstGeom prst="line">
            <a:avLst/>
          </a:prstGeom>
          <a:noFill/>
          <a:ln w="25400" cap="flat">
            <a:solidFill>
              <a:srgbClr val="000000"/>
            </a:solidFill>
            <a:prstDash val="solid"/>
            <a:miter lim="400000"/>
            <a:headEnd type="triangle" w="med" len="med"/>
          </a:ln>
          <a:effectLst/>
        </p:spPr>
        <p:txBody>
          <a:bodyPr wrap="square" lIns="54570" tIns="54570" rIns="54570" bIns="54570" numCol="1" anchor="ctr">
            <a:noAutofit/>
          </a:bodyPr>
          <a:lstStyle/>
          <a:p>
            <a:pPr>
              <a:lnSpc>
                <a:spcPct val="80000"/>
              </a:lnSpc>
              <a:spcBef>
                <a:spcPts val="600"/>
              </a:spcBef>
              <a:defRPr b="0">
                <a:solidFill>
                  <a:srgbClr val="000000"/>
                </a:solidFill>
              </a:defRPr>
            </a:pPr>
            <a:endParaRPr/>
          </a:p>
        </p:txBody>
      </p:sp>
      <p:sp>
        <p:nvSpPr>
          <p:cNvPr id="156" name="HTTP"/>
          <p:cNvSpPr/>
          <p:nvPr/>
        </p:nvSpPr>
        <p:spPr>
          <a:xfrm>
            <a:off x="1751670" y="1949121"/>
            <a:ext cx="1270001" cy="397496"/>
          </a:xfrm>
          <a:prstGeom prst="roundRect">
            <a:avLst>
              <a:gd name="adj" fmla="val 47925"/>
            </a:avLst>
          </a:prstGeom>
          <a:solidFill>
            <a:srgbClr val="A6AAA9"/>
          </a:solidFill>
          <a:ln w="12700" cap="flat">
            <a:noFill/>
            <a:miter lim="400000"/>
          </a:ln>
          <a:effectLst>
            <a:outerShdw blurRad="381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4570" tIns="54570" rIns="54570" bIns="54570" numCol="1" anchor="ctr">
            <a:noAutofit/>
          </a:bodyPr>
          <a:lstStyle>
            <a:lvl1pPr algn="ctr">
              <a:lnSpc>
                <a:spcPct val="80000"/>
              </a:lnSpc>
              <a:spcBef>
                <a:spcPts val="0"/>
              </a:spcBef>
              <a:defRPr b="0">
                <a:solidFill>
                  <a:srgbClr val="000000"/>
                </a:solidFill>
              </a:defRPr>
            </a:lvl1pPr>
          </a:lstStyle>
          <a:p>
            <a:r>
              <a:t>HTTP</a:t>
            </a:r>
          </a:p>
        </p:txBody>
      </p:sp>
      <p:sp>
        <p:nvSpPr>
          <p:cNvPr id="157" name="request"/>
          <p:cNvSpPr txBox="1"/>
          <p:nvPr/>
        </p:nvSpPr>
        <p:spPr>
          <a:xfrm>
            <a:off x="1128715" y="1928449"/>
            <a:ext cx="563366" cy="22890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normAutofit/>
          </a:bodyPr>
          <a:lstStyle>
            <a:lvl1pPr>
              <a:lnSpc>
                <a:spcPct val="90000"/>
              </a:lnSpc>
              <a:spcBef>
                <a:spcPts val="600"/>
              </a:spcBef>
              <a:defRPr b="0">
                <a:solidFill>
                  <a:srgbClr val="000000"/>
                </a:solidFill>
              </a:defRPr>
            </a:lvl1pPr>
          </a:lstStyle>
          <a:p>
            <a:r>
              <a:rPr dirty="0"/>
              <a:t>request</a:t>
            </a:r>
          </a:p>
        </p:txBody>
      </p:sp>
      <p:sp>
        <p:nvSpPr>
          <p:cNvPr id="158" name="response"/>
          <p:cNvSpPr txBox="1"/>
          <p:nvPr/>
        </p:nvSpPr>
        <p:spPr>
          <a:xfrm>
            <a:off x="3049843" y="2277684"/>
            <a:ext cx="764440" cy="22890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normAutofit/>
          </a:bodyPr>
          <a:lstStyle>
            <a:lvl1pPr>
              <a:lnSpc>
                <a:spcPct val="90000"/>
              </a:lnSpc>
              <a:spcBef>
                <a:spcPts val="600"/>
              </a:spcBef>
              <a:defRPr b="0">
                <a:solidFill>
                  <a:srgbClr val="000000"/>
                </a:solidFill>
              </a:defRPr>
            </a:lvl1pPr>
          </a:lstStyle>
          <a:p>
            <a:r>
              <a:rPr dirty="0"/>
              <a:t>response</a:t>
            </a:r>
          </a:p>
        </p:txBody>
      </p:sp>
      <p:sp>
        <p:nvSpPr>
          <p:cNvPr id="160" name="#&lt; HTTP/1.1 200 OK…"/>
          <p:cNvSpPr txBox="1"/>
          <p:nvPr/>
        </p:nvSpPr>
        <p:spPr>
          <a:xfrm>
            <a:off x="1170138" y="5545828"/>
            <a:ext cx="3176235" cy="803347"/>
          </a:xfrm>
          <a:prstGeom prst="rect">
            <a:avLst/>
          </a:prstGeom>
          <a:solidFill>
            <a:srgbClr val="FCF6E5"/>
          </a:solidFill>
          <a:ln w="12700">
            <a:miter lim="400000"/>
          </a:ln>
          <a:effectLst>
            <a:outerShdw blurRad="101600" dist="29259"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i="1">
                <a:solidFill>
                  <a:srgbClr val="959395"/>
                </a:solidFill>
                <a:latin typeface="Courier New"/>
                <a:ea typeface="Courier New"/>
                <a:cs typeface="Courier New"/>
                <a:sym typeface="Courier New"/>
              </a:defRPr>
            </a:pPr>
            <a:r>
              <a:t>#&lt; HTTP/1.1 200 OK</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#&lt; Connection: keep-alive</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#&lt; Date: Thu, 02 Aug 2018 18:22:22 GMT</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 Response Body</a:t>
            </a:r>
          </a:p>
        </p:txBody>
      </p:sp>
      <p:sp>
        <p:nvSpPr>
          <p:cNvPr id="161" name="HTTP Version"/>
          <p:cNvSpPr/>
          <p:nvPr/>
        </p:nvSpPr>
        <p:spPr>
          <a:xfrm>
            <a:off x="419506" y="5268432"/>
            <a:ext cx="1057851" cy="343387"/>
          </a:xfrm>
          <a:custGeom>
            <a:avLst/>
            <a:gdLst/>
            <a:ahLst/>
            <a:cxnLst>
              <a:cxn ang="0">
                <a:pos x="wd2" y="hd2"/>
              </a:cxn>
              <a:cxn ang="5400000">
                <a:pos x="wd2" y="hd2"/>
              </a:cxn>
              <a:cxn ang="10800000">
                <a:pos x="wd2" y="hd2"/>
              </a:cxn>
              <a:cxn ang="16200000">
                <a:pos x="wd2" y="hd2"/>
              </a:cxn>
            </a:cxnLst>
            <a:rect l="0" t="0" r="r" b="b"/>
            <a:pathLst>
              <a:path w="21600" h="21600" extrusionOk="0">
                <a:moveTo>
                  <a:pt x="1663" y="0"/>
                </a:moveTo>
                <a:cubicBezTo>
                  <a:pt x="747" y="0"/>
                  <a:pt x="0" y="2262"/>
                  <a:pt x="0" y="5038"/>
                </a:cubicBezTo>
                <a:lnTo>
                  <a:pt x="0" y="8656"/>
                </a:lnTo>
                <a:cubicBezTo>
                  <a:pt x="0" y="11432"/>
                  <a:pt x="747" y="13694"/>
                  <a:pt x="1663" y="13694"/>
                </a:cubicBezTo>
                <a:lnTo>
                  <a:pt x="11057" y="13694"/>
                </a:lnTo>
                <a:lnTo>
                  <a:pt x="21600" y="21600"/>
                </a:lnTo>
                <a:lnTo>
                  <a:pt x="17045" y="13694"/>
                </a:lnTo>
                <a:lnTo>
                  <a:pt x="17239" y="13694"/>
                </a:lnTo>
                <a:cubicBezTo>
                  <a:pt x="18156" y="13694"/>
                  <a:pt x="18893" y="11432"/>
                  <a:pt x="18893" y="8656"/>
                </a:cubicBezTo>
                <a:lnTo>
                  <a:pt x="18893" y="5038"/>
                </a:lnTo>
                <a:cubicBezTo>
                  <a:pt x="18893" y="2262"/>
                  <a:pt x="18156" y="0"/>
                  <a:pt x="17239" y="0"/>
                </a:cubicBezTo>
                <a:lnTo>
                  <a:pt x="1663"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lnSpc>
                <a:spcPct val="100000"/>
              </a:lnSpc>
              <a:spcBef>
                <a:spcPts val="0"/>
              </a:spcBef>
            </a:pPr>
            <a:endParaRPr dirty="0"/>
          </a:p>
        </p:txBody>
      </p:sp>
      <p:sp>
        <p:nvSpPr>
          <p:cNvPr id="162" name="Status code"/>
          <p:cNvSpPr/>
          <p:nvPr/>
        </p:nvSpPr>
        <p:spPr>
          <a:xfrm>
            <a:off x="1767380" y="5208058"/>
            <a:ext cx="789782" cy="375146"/>
          </a:xfrm>
          <a:custGeom>
            <a:avLst/>
            <a:gdLst/>
            <a:ahLst/>
            <a:cxnLst>
              <a:cxn ang="0">
                <a:pos x="wd2" y="hd2"/>
              </a:cxn>
              <a:cxn ang="5400000">
                <a:pos x="wd2" y="hd2"/>
              </a:cxn>
              <a:cxn ang="10800000">
                <a:pos x="wd2" y="hd2"/>
              </a:cxn>
              <a:cxn ang="16200000">
                <a:pos x="wd2" y="hd2"/>
              </a:cxn>
            </a:cxnLst>
            <a:rect l="0" t="0" r="r" b="b"/>
            <a:pathLst>
              <a:path w="21600" h="21600" extrusionOk="0">
                <a:moveTo>
                  <a:pt x="2041" y="0"/>
                </a:moveTo>
                <a:cubicBezTo>
                  <a:pt x="916" y="0"/>
                  <a:pt x="0" y="2343"/>
                  <a:pt x="0" y="5220"/>
                </a:cubicBezTo>
                <a:lnTo>
                  <a:pt x="0" y="8496"/>
                </a:lnTo>
                <a:cubicBezTo>
                  <a:pt x="0" y="11372"/>
                  <a:pt x="916" y="13715"/>
                  <a:pt x="2041" y="13715"/>
                </a:cubicBezTo>
                <a:lnTo>
                  <a:pt x="10290" y="13715"/>
                </a:lnTo>
                <a:lnTo>
                  <a:pt x="12841" y="21600"/>
                </a:lnTo>
                <a:lnTo>
                  <a:pt x="12884" y="13715"/>
                </a:lnTo>
                <a:lnTo>
                  <a:pt x="19559" y="13715"/>
                </a:lnTo>
                <a:cubicBezTo>
                  <a:pt x="20684" y="13715"/>
                  <a:pt x="21600" y="11372"/>
                  <a:pt x="21600" y="8496"/>
                </a:cubicBezTo>
                <a:lnTo>
                  <a:pt x="21600" y="5220"/>
                </a:lnTo>
                <a:cubicBezTo>
                  <a:pt x="21600" y="2343"/>
                  <a:pt x="20684" y="0"/>
                  <a:pt x="19559" y="0"/>
                </a:cubicBezTo>
                <a:lnTo>
                  <a:pt x="2041"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r>
              <a:rPr dirty="0"/>
              <a:t>Status code</a:t>
            </a:r>
          </a:p>
        </p:txBody>
      </p:sp>
      <p:sp>
        <p:nvSpPr>
          <p:cNvPr id="163" name="Reason phrase"/>
          <p:cNvSpPr/>
          <p:nvPr/>
        </p:nvSpPr>
        <p:spPr>
          <a:xfrm>
            <a:off x="2637650" y="5430258"/>
            <a:ext cx="1476598" cy="197645"/>
          </a:xfrm>
          <a:custGeom>
            <a:avLst/>
            <a:gdLst/>
            <a:ahLst/>
            <a:cxnLst>
              <a:cxn ang="0">
                <a:pos x="wd2" y="hd2"/>
              </a:cxn>
              <a:cxn ang="5400000">
                <a:pos x="wd2" y="hd2"/>
              </a:cxn>
              <a:cxn ang="10800000">
                <a:pos x="wd2" y="hd2"/>
              </a:cxn>
              <a:cxn ang="16200000">
                <a:pos x="wd2" y="hd2"/>
              </a:cxn>
            </a:cxnLst>
            <a:rect l="0" t="0" r="r" b="b"/>
            <a:pathLst>
              <a:path w="21600" h="21600" extrusionOk="0">
                <a:moveTo>
                  <a:pt x="6518" y="0"/>
                </a:moveTo>
                <a:cubicBezTo>
                  <a:pt x="5795" y="0"/>
                  <a:pt x="5206" y="3182"/>
                  <a:pt x="5206" y="7087"/>
                </a:cubicBezTo>
                <a:lnTo>
                  <a:pt x="5206" y="11158"/>
                </a:lnTo>
                <a:cubicBezTo>
                  <a:pt x="5206" y="11680"/>
                  <a:pt x="5242" y="12139"/>
                  <a:pt x="5262" y="12628"/>
                </a:cubicBezTo>
                <a:lnTo>
                  <a:pt x="0" y="21600"/>
                </a:lnTo>
                <a:lnTo>
                  <a:pt x="17113" y="18245"/>
                </a:lnTo>
                <a:lnTo>
                  <a:pt x="20295" y="18245"/>
                </a:lnTo>
                <a:cubicBezTo>
                  <a:pt x="21018" y="18245"/>
                  <a:pt x="21600" y="15063"/>
                  <a:pt x="21600" y="11158"/>
                </a:cubicBezTo>
                <a:lnTo>
                  <a:pt x="21600" y="7087"/>
                </a:lnTo>
                <a:cubicBezTo>
                  <a:pt x="21600" y="3182"/>
                  <a:pt x="21018" y="0"/>
                  <a:pt x="20295" y="0"/>
                </a:cubicBezTo>
                <a:lnTo>
                  <a:pt x="6518"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r"/>
            <a:r>
              <a:t>Reason phrase</a:t>
            </a:r>
          </a:p>
        </p:txBody>
      </p:sp>
      <p:sp>
        <p:nvSpPr>
          <p:cNvPr id="164" name="Headers"/>
          <p:cNvSpPr/>
          <p:nvPr/>
        </p:nvSpPr>
        <p:spPr>
          <a:xfrm>
            <a:off x="550843" y="5845778"/>
            <a:ext cx="742951" cy="194867"/>
          </a:xfrm>
          <a:custGeom>
            <a:avLst/>
            <a:gdLst/>
            <a:ahLst/>
            <a:cxnLst>
              <a:cxn ang="0">
                <a:pos x="wd2" y="hd2"/>
              </a:cxn>
              <a:cxn ang="5400000">
                <a:pos x="wd2" y="hd2"/>
              </a:cxn>
              <a:cxn ang="10800000">
                <a:pos x="wd2" y="hd2"/>
              </a:cxn>
              <a:cxn ang="16200000">
                <a:pos x="wd2" y="hd2"/>
              </a:cxn>
            </a:cxnLst>
            <a:rect l="0" t="0" r="r" b="b"/>
            <a:pathLst>
              <a:path w="21600" h="21600" extrusionOk="0">
                <a:moveTo>
                  <a:pt x="2169" y="0"/>
                </a:moveTo>
                <a:cubicBezTo>
                  <a:pt x="974" y="0"/>
                  <a:pt x="0" y="3713"/>
                  <a:pt x="0" y="8270"/>
                </a:cubicBezTo>
                <a:lnTo>
                  <a:pt x="0" y="13330"/>
                </a:lnTo>
                <a:cubicBezTo>
                  <a:pt x="0" y="17887"/>
                  <a:pt x="974" y="21600"/>
                  <a:pt x="2169" y="21600"/>
                </a:cubicBezTo>
                <a:lnTo>
                  <a:pt x="14215" y="21600"/>
                </a:lnTo>
                <a:cubicBezTo>
                  <a:pt x="15292" y="21600"/>
                  <a:pt x="16137" y="18529"/>
                  <a:pt x="16304" y="14605"/>
                </a:cubicBezTo>
                <a:lnTo>
                  <a:pt x="21600" y="8930"/>
                </a:lnTo>
                <a:lnTo>
                  <a:pt x="16131" y="4619"/>
                </a:lnTo>
                <a:cubicBezTo>
                  <a:pt x="15775" y="1920"/>
                  <a:pt x="15062" y="0"/>
                  <a:pt x="14215" y="0"/>
                </a:cubicBezTo>
                <a:lnTo>
                  <a:pt x="2169"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r>
              <a:rPr dirty="0"/>
              <a:t>Headers</a:t>
            </a:r>
          </a:p>
        </p:txBody>
      </p:sp>
      <p:sp>
        <p:nvSpPr>
          <p:cNvPr id="165" name="Message body"/>
          <p:cNvSpPr/>
          <p:nvPr/>
        </p:nvSpPr>
        <p:spPr>
          <a:xfrm>
            <a:off x="2403497" y="6228351"/>
            <a:ext cx="1327945" cy="19764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6294" y="9759"/>
                </a:lnTo>
                <a:lnTo>
                  <a:pt x="6294" y="13446"/>
                </a:lnTo>
                <a:cubicBezTo>
                  <a:pt x="6294" y="17939"/>
                  <a:pt x="6839" y="21600"/>
                  <a:pt x="7508" y="21600"/>
                </a:cubicBezTo>
                <a:lnTo>
                  <a:pt x="20393" y="21600"/>
                </a:lnTo>
                <a:cubicBezTo>
                  <a:pt x="21062" y="21600"/>
                  <a:pt x="21600" y="17939"/>
                  <a:pt x="21600" y="13446"/>
                </a:cubicBezTo>
                <a:lnTo>
                  <a:pt x="21600" y="8414"/>
                </a:lnTo>
                <a:cubicBezTo>
                  <a:pt x="21600" y="3921"/>
                  <a:pt x="21062" y="260"/>
                  <a:pt x="20393" y="260"/>
                </a:cubicBezTo>
                <a:lnTo>
                  <a:pt x="7508" y="260"/>
                </a:lnTo>
                <a:cubicBezTo>
                  <a:pt x="7498" y="260"/>
                  <a:pt x="7491" y="302"/>
                  <a:pt x="7482" y="304"/>
                </a:cubicBezTo>
                <a:lnTo>
                  <a:pt x="0"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r"/>
            <a:r>
              <a:t>Message body</a:t>
            </a:r>
          </a:p>
        </p:txBody>
      </p:sp>
      <p:sp>
        <p:nvSpPr>
          <p:cNvPr id="166" name="curl -v “http://httpbin.org/get”…"/>
          <p:cNvSpPr txBox="1"/>
          <p:nvPr/>
        </p:nvSpPr>
        <p:spPr>
          <a:xfrm>
            <a:off x="1167571" y="3713127"/>
            <a:ext cx="3168457" cy="1233606"/>
          </a:xfrm>
          <a:prstGeom prst="rect">
            <a:avLst/>
          </a:prstGeom>
          <a:solidFill>
            <a:srgbClr val="FCF6E5"/>
          </a:solidFill>
          <a:ln w="12700" cap="flat">
            <a:noFill/>
            <a:miter lim="400000"/>
          </a:ln>
          <a:effectLst>
            <a:outerShdw blurRad="101600" dist="25400"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4570" tIns="54570" rIns="54570" bIns="54570" numCol="1" anchor="ctr">
            <a:noAutofit/>
          </a:bodyPr>
          <a:lstStyle/>
          <a:p>
            <a:pPr defTabSz="457200">
              <a:spcBef>
                <a:spcPts val="0"/>
              </a:spcBef>
              <a:defRPr sz="1000" b="0">
                <a:solidFill>
                  <a:srgbClr val="CD1D00"/>
                </a:solidFill>
                <a:latin typeface="Courier New"/>
                <a:ea typeface="Courier New"/>
                <a:cs typeface="Courier New"/>
                <a:sym typeface="Courier New"/>
              </a:defRPr>
            </a:pPr>
            <a:r>
              <a:rPr>
                <a:solidFill>
                  <a:srgbClr val="000000"/>
                </a:solidFill>
              </a:rPr>
              <a:t>curl </a:t>
            </a:r>
            <a:r>
              <a:rPr>
                <a:solidFill>
                  <a:srgbClr val="006DBC"/>
                </a:solidFill>
              </a:rPr>
              <a:t>-v</a:t>
            </a:r>
            <a:r>
              <a:rPr>
                <a:solidFill>
                  <a:srgbClr val="000000"/>
                </a:solidFill>
              </a:rPr>
              <a:t> </a:t>
            </a:r>
            <a:r>
              <a:t>“http://httpbin.org/get”</a:t>
            </a:r>
          </a:p>
          <a:p>
            <a:pPr defTabSz="457200">
              <a:spcBef>
                <a:spcPts val="0"/>
              </a:spcBef>
              <a:defRPr sz="1000" b="0">
                <a:solidFill>
                  <a:srgbClr val="CD1D00"/>
                </a:solidFill>
                <a:latin typeface="Courier New"/>
                <a:ea typeface="Courier New"/>
                <a:cs typeface="Courier New"/>
                <a:sym typeface="Courier New"/>
              </a:defRPr>
            </a:pPr>
            <a:endParaRPr>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GET  /  get HTTP/1.1</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Host: httpbin.org</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User-Agent: curl/7.55.1</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Accept: */*</a:t>
            </a:r>
          </a:p>
          <a:p>
            <a:pPr defTabSz="457200">
              <a:spcBef>
                <a:spcPts val="0"/>
              </a:spcBef>
              <a:defRPr sz="1000" b="0" i="1">
                <a:solidFill>
                  <a:srgbClr val="959395"/>
                </a:solidFill>
                <a:latin typeface="Courier New"/>
                <a:ea typeface="Courier New"/>
                <a:cs typeface="Courier New"/>
                <a:sym typeface="Courier New"/>
              </a:defRPr>
            </a:pPr>
            <a:r>
              <a:t>#</a:t>
            </a:r>
          </a:p>
          <a:p>
            <a:pPr defTabSz="457200">
              <a:spcBef>
                <a:spcPts val="0"/>
              </a:spcBef>
              <a:defRPr sz="1000" b="0" i="1">
                <a:solidFill>
                  <a:srgbClr val="959395"/>
                </a:solidFill>
                <a:latin typeface="Courier New"/>
                <a:ea typeface="Courier New"/>
                <a:cs typeface="Courier New"/>
                <a:sym typeface="Courier New"/>
              </a:defRPr>
            </a:pPr>
            <a:r>
              <a:t># Request Body</a:t>
            </a:r>
          </a:p>
        </p:txBody>
      </p:sp>
      <p:sp>
        <p:nvSpPr>
          <p:cNvPr id="167" name="HTTP Method"/>
          <p:cNvSpPr/>
          <p:nvPr/>
        </p:nvSpPr>
        <p:spPr>
          <a:xfrm>
            <a:off x="250495" y="3651399"/>
            <a:ext cx="1222804" cy="415053"/>
          </a:xfrm>
          <a:custGeom>
            <a:avLst/>
            <a:gdLst/>
            <a:ahLst/>
            <a:cxnLst>
              <a:cxn ang="0">
                <a:pos x="wd2" y="hd2"/>
              </a:cxn>
              <a:cxn ang="5400000">
                <a:pos x="wd2" y="hd2"/>
              </a:cxn>
              <a:cxn ang="10800000">
                <a:pos x="wd2" y="hd2"/>
              </a:cxn>
              <a:cxn ang="16200000">
                <a:pos x="wd2" y="hd2"/>
              </a:cxn>
            </a:cxnLst>
            <a:rect l="0" t="0" r="r" b="b"/>
            <a:pathLst>
              <a:path w="21600" h="21600" extrusionOk="0">
                <a:moveTo>
                  <a:pt x="1304" y="0"/>
                </a:moveTo>
                <a:cubicBezTo>
                  <a:pt x="586" y="0"/>
                  <a:pt x="0" y="2221"/>
                  <a:pt x="0" y="4946"/>
                </a:cubicBezTo>
                <a:lnTo>
                  <a:pt x="0" y="8656"/>
                </a:lnTo>
                <a:cubicBezTo>
                  <a:pt x="0" y="11381"/>
                  <a:pt x="586" y="13576"/>
                  <a:pt x="1304" y="13576"/>
                </a:cubicBezTo>
                <a:lnTo>
                  <a:pt x="11171" y="13576"/>
                </a:lnTo>
                <a:lnTo>
                  <a:pt x="21600" y="21600"/>
                </a:lnTo>
                <a:lnTo>
                  <a:pt x="14932" y="12418"/>
                </a:lnTo>
                <a:cubicBezTo>
                  <a:pt x="15225" y="11513"/>
                  <a:pt x="15425" y="10201"/>
                  <a:pt x="15425" y="8656"/>
                </a:cubicBezTo>
                <a:lnTo>
                  <a:pt x="15425" y="4946"/>
                </a:lnTo>
                <a:cubicBezTo>
                  <a:pt x="15425" y="2221"/>
                  <a:pt x="14839" y="0"/>
                  <a:pt x="14120" y="0"/>
                </a:cubicBezTo>
                <a:lnTo>
                  <a:pt x="1304" y="0"/>
                </a:lnTo>
                <a:close/>
              </a:path>
            </a:pathLst>
          </a:custGeom>
          <a:solidFill>
            <a:srgbClr val="008471"/>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spcBef>
                <a:spcPts val="0"/>
              </a:spcBef>
            </a:pPr>
            <a:endParaRPr sz="900" dirty="0"/>
          </a:p>
        </p:txBody>
      </p:sp>
      <p:sp>
        <p:nvSpPr>
          <p:cNvPr id="168" name="Path"/>
          <p:cNvSpPr/>
          <p:nvPr/>
        </p:nvSpPr>
        <p:spPr>
          <a:xfrm>
            <a:off x="1509322" y="3441038"/>
            <a:ext cx="475854" cy="624144"/>
          </a:xfrm>
          <a:custGeom>
            <a:avLst/>
            <a:gdLst/>
            <a:ahLst/>
            <a:cxnLst>
              <a:cxn ang="0">
                <a:pos x="wd2" y="hd2"/>
              </a:cxn>
              <a:cxn ang="5400000">
                <a:pos x="wd2" y="hd2"/>
              </a:cxn>
              <a:cxn ang="10800000">
                <a:pos x="wd2" y="hd2"/>
              </a:cxn>
              <a:cxn ang="16200000">
                <a:pos x="wd2" y="hd2"/>
              </a:cxn>
            </a:cxnLst>
            <a:rect l="0" t="0" r="r" b="b"/>
            <a:pathLst>
              <a:path w="21600" h="21600" extrusionOk="0">
                <a:moveTo>
                  <a:pt x="3387" y="0"/>
                </a:moveTo>
                <a:cubicBezTo>
                  <a:pt x="1521" y="0"/>
                  <a:pt x="0" y="1397"/>
                  <a:pt x="0" y="3112"/>
                </a:cubicBezTo>
                <a:lnTo>
                  <a:pt x="0" y="4767"/>
                </a:lnTo>
                <a:cubicBezTo>
                  <a:pt x="0" y="6482"/>
                  <a:pt x="1521" y="7862"/>
                  <a:pt x="3387" y="7862"/>
                </a:cubicBezTo>
                <a:lnTo>
                  <a:pt x="9548" y="7862"/>
                </a:lnTo>
                <a:lnTo>
                  <a:pt x="16286" y="21600"/>
                </a:lnTo>
                <a:lnTo>
                  <a:pt x="14286" y="7862"/>
                </a:lnTo>
                <a:lnTo>
                  <a:pt x="18213" y="7862"/>
                </a:lnTo>
                <a:cubicBezTo>
                  <a:pt x="20079" y="7862"/>
                  <a:pt x="21600" y="6482"/>
                  <a:pt x="21600" y="4767"/>
                </a:cubicBezTo>
                <a:lnTo>
                  <a:pt x="21600" y="3112"/>
                </a:lnTo>
                <a:cubicBezTo>
                  <a:pt x="21600" y="1397"/>
                  <a:pt x="20079" y="0"/>
                  <a:pt x="18213" y="0"/>
                </a:cubicBezTo>
                <a:lnTo>
                  <a:pt x="3387" y="0"/>
                </a:lnTo>
                <a:close/>
              </a:path>
            </a:pathLst>
          </a:custGeom>
          <a:solidFill>
            <a:srgbClr val="008471"/>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nSpc>
                <a:spcPct val="0"/>
              </a:lnSpc>
              <a:spcBef>
                <a:spcPts val="0"/>
              </a:spcBef>
            </a:pPr>
            <a:endParaRPr dirty="0"/>
          </a:p>
        </p:txBody>
      </p:sp>
      <p:sp>
        <p:nvSpPr>
          <p:cNvPr id="169" name="HTTP Version"/>
          <p:cNvSpPr/>
          <p:nvPr/>
        </p:nvSpPr>
        <p:spPr>
          <a:xfrm>
            <a:off x="3011967" y="3965515"/>
            <a:ext cx="1353910" cy="287428"/>
          </a:xfrm>
          <a:custGeom>
            <a:avLst/>
            <a:gdLst/>
            <a:ahLst/>
            <a:cxnLst>
              <a:cxn ang="0">
                <a:pos x="wd2" y="hd2"/>
              </a:cxn>
              <a:cxn ang="5400000">
                <a:pos x="wd2" y="hd2"/>
              </a:cxn>
              <a:cxn ang="10800000">
                <a:pos x="wd2" y="hd2"/>
              </a:cxn>
              <a:cxn ang="16200000">
                <a:pos x="wd2" y="hd2"/>
              </a:cxn>
            </a:cxnLst>
            <a:rect l="0" t="0" r="r" b="b"/>
            <a:pathLst>
              <a:path w="21600" h="21600" extrusionOk="0">
                <a:moveTo>
                  <a:pt x="9167" y="0"/>
                </a:moveTo>
                <a:cubicBezTo>
                  <a:pt x="8702" y="0"/>
                  <a:pt x="8302" y="2115"/>
                  <a:pt x="8131" y="5101"/>
                </a:cubicBezTo>
                <a:lnTo>
                  <a:pt x="0" y="10689"/>
                </a:lnTo>
                <a:lnTo>
                  <a:pt x="8125" y="16366"/>
                </a:lnTo>
                <a:cubicBezTo>
                  <a:pt x="8292" y="19419"/>
                  <a:pt x="8695" y="21600"/>
                  <a:pt x="9167" y="21600"/>
                </a:cubicBezTo>
                <a:lnTo>
                  <a:pt x="20481" y="21600"/>
                </a:lnTo>
                <a:cubicBezTo>
                  <a:pt x="21101" y="21600"/>
                  <a:pt x="21600" y="17856"/>
                  <a:pt x="21600" y="13262"/>
                </a:cubicBezTo>
                <a:lnTo>
                  <a:pt x="21600" y="8338"/>
                </a:lnTo>
                <a:cubicBezTo>
                  <a:pt x="21600" y="3744"/>
                  <a:pt x="21101" y="0"/>
                  <a:pt x="20481" y="0"/>
                </a:cubicBezTo>
                <a:lnTo>
                  <a:pt x="9167" y="0"/>
                </a:lnTo>
                <a:close/>
              </a:path>
            </a:pathLst>
          </a:custGeom>
          <a:solidFill>
            <a:srgbClr val="008471"/>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r"/>
            <a:r>
              <a:rPr sz="900" dirty="0"/>
              <a:t>HTTP Versio</a:t>
            </a:r>
            <a:r>
              <a:rPr lang="en-US" sz="900" dirty="0"/>
              <a:t>n </a:t>
            </a:r>
            <a:endParaRPr sz="900" dirty="0"/>
          </a:p>
        </p:txBody>
      </p:sp>
      <p:sp>
        <p:nvSpPr>
          <p:cNvPr id="170" name="Headers"/>
          <p:cNvSpPr/>
          <p:nvPr/>
        </p:nvSpPr>
        <p:spPr>
          <a:xfrm>
            <a:off x="319595" y="4207092"/>
            <a:ext cx="891382" cy="196057"/>
          </a:xfrm>
          <a:custGeom>
            <a:avLst/>
            <a:gdLst/>
            <a:ahLst/>
            <a:cxnLst>
              <a:cxn ang="0">
                <a:pos x="wd2" y="hd2"/>
              </a:cxn>
              <a:cxn ang="5400000">
                <a:pos x="wd2" y="hd2"/>
              </a:cxn>
              <a:cxn ang="10800000">
                <a:pos x="wd2" y="hd2"/>
              </a:cxn>
              <a:cxn ang="16200000">
                <a:pos x="wd2" y="hd2"/>
              </a:cxn>
            </a:cxnLst>
            <a:rect l="0" t="0" r="r" b="b"/>
            <a:pathLst>
              <a:path w="21600" h="21600" extrusionOk="0">
                <a:moveTo>
                  <a:pt x="1808" y="0"/>
                </a:moveTo>
                <a:cubicBezTo>
                  <a:pt x="812" y="0"/>
                  <a:pt x="0" y="3690"/>
                  <a:pt x="0" y="8220"/>
                </a:cubicBezTo>
                <a:lnTo>
                  <a:pt x="0" y="13423"/>
                </a:lnTo>
                <a:cubicBezTo>
                  <a:pt x="0" y="17953"/>
                  <a:pt x="812" y="21600"/>
                  <a:pt x="1808" y="21600"/>
                </a:cubicBezTo>
                <a:lnTo>
                  <a:pt x="13012" y="21600"/>
                </a:lnTo>
                <a:cubicBezTo>
                  <a:pt x="13649" y="21600"/>
                  <a:pt x="14182" y="20017"/>
                  <a:pt x="14503" y="17752"/>
                </a:cubicBezTo>
                <a:lnTo>
                  <a:pt x="21600" y="13249"/>
                </a:lnTo>
                <a:lnTo>
                  <a:pt x="14743" y="6471"/>
                </a:lnTo>
                <a:cubicBezTo>
                  <a:pt x="14562" y="2809"/>
                  <a:pt x="13872" y="0"/>
                  <a:pt x="13012" y="0"/>
                </a:cubicBezTo>
                <a:lnTo>
                  <a:pt x="1808" y="0"/>
                </a:lnTo>
                <a:close/>
              </a:path>
            </a:pathLst>
          </a:custGeom>
          <a:solidFill>
            <a:srgbClr val="008471"/>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r>
              <a:rPr lang="en-US" dirty="0"/>
              <a:t> </a:t>
            </a:r>
            <a:r>
              <a:rPr dirty="0"/>
              <a:t>Headers</a:t>
            </a:r>
          </a:p>
        </p:txBody>
      </p:sp>
      <p:sp>
        <p:nvSpPr>
          <p:cNvPr id="171" name="Message body"/>
          <p:cNvSpPr/>
          <p:nvPr/>
        </p:nvSpPr>
        <p:spPr>
          <a:xfrm>
            <a:off x="2321405" y="4882917"/>
            <a:ext cx="1530748" cy="2555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8546" y="11364"/>
                </a:lnTo>
                <a:lnTo>
                  <a:pt x="8546" y="13122"/>
                </a:lnTo>
                <a:cubicBezTo>
                  <a:pt x="8546" y="17794"/>
                  <a:pt x="9019" y="21600"/>
                  <a:pt x="9599" y="21600"/>
                </a:cubicBezTo>
                <a:lnTo>
                  <a:pt x="20553" y="21600"/>
                </a:lnTo>
                <a:cubicBezTo>
                  <a:pt x="21133" y="21600"/>
                  <a:pt x="21600" y="17794"/>
                  <a:pt x="21600" y="13122"/>
                </a:cubicBezTo>
                <a:lnTo>
                  <a:pt x="21600" y="9289"/>
                </a:lnTo>
                <a:cubicBezTo>
                  <a:pt x="21600" y="4618"/>
                  <a:pt x="21133" y="812"/>
                  <a:pt x="20553" y="812"/>
                </a:cubicBezTo>
                <a:lnTo>
                  <a:pt x="9599" y="812"/>
                </a:lnTo>
                <a:cubicBezTo>
                  <a:pt x="9454" y="812"/>
                  <a:pt x="9316" y="1060"/>
                  <a:pt x="9190" y="1488"/>
                </a:cubicBezTo>
                <a:lnTo>
                  <a:pt x="9184" y="1488"/>
                </a:lnTo>
                <a:lnTo>
                  <a:pt x="0" y="0"/>
                </a:lnTo>
                <a:close/>
              </a:path>
            </a:pathLst>
          </a:custGeom>
          <a:solidFill>
            <a:srgbClr val="008471"/>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r"/>
            <a:r>
              <a:rPr dirty="0"/>
              <a:t>Message body</a:t>
            </a:r>
          </a:p>
        </p:txBody>
      </p:sp>
      <p:sp>
        <p:nvSpPr>
          <p:cNvPr id="173" name="Plumber uses special comments to turn any arbitrary R code into API endpoints. The example below defines a function that takes the msg argument and returns it embedded in additional text."/>
          <p:cNvSpPr txBox="1"/>
          <p:nvPr/>
        </p:nvSpPr>
        <p:spPr>
          <a:xfrm>
            <a:off x="324087" y="6820751"/>
            <a:ext cx="4206387" cy="5710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defTabSz="560831">
              <a:lnSpc>
                <a:spcPct val="90000"/>
              </a:lnSpc>
              <a:spcBef>
                <a:spcPts val="500"/>
              </a:spcBef>
              <a:defRPr sz="1152" b="0">
                <a:solidFill>
                  <a:srgbClr val="000000"/>
                </a:solidFill>
              </a:defRPr>
            </a:pPr>
            <a:r>
              <a:rPr sz="1100" dirty="0"/>
              <a:t>Plumber uses special comments to turn any arbitrary R code into API endpoints. The example below defines a function that takes the </a:t>
            </a:r>
            <a:r>
              <a:rPr sz="1100" dirty="0">
                <a:latin typeface="Courier"/>
                <a:ea typeface="Courier"/>
                <a:cs typeface="Courier"/>
                <a:sym typeface="Courier"/>
              </a:rPr>
              <a:t>msg</a:t>
            </a:r>
            <a:r>
              <a:rPr sz="1100" dirty="0"/>
              <a:t> argument and returns it embedded in additional text.</a:t>
            </a:r>
          </a:p>
        </p:txBody>
      </p:sp>
      <p:sp>
        <p:nvSpPr>
          <p:cNvPr id="174" name="@get - request a resource…"/>
          <p:cNvSpPr txBox="1"/>
          <p:nvPr/>
        </p:nvSpPr>
        <p:spPr>
          <a:xfrm>
            <a:off x="5143503" y="5528912"/>
            <a:ext cx="3837162" cy="9457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numCol="2" spcCol="182971" anchor="ctr"/>
          <a:lstStyle/>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@get</a:t>
            </a:r>
            <a:r>
              <a:rPr b="0" dirty="0"/>
              <a:t> - request a resource</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@post</a:t>
            </a:r>
            <a:r>
              <a:rPr b="0" dirty="0"/>
              <a:t> - send data in body</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@put</a:t>
            </a:r>
            <a:r>
              <a:rPr b="0" dirty="0"/>
              <a:t> - store / update data</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@delete</a:t>
            </a:r>
            <a:r>
              <a:rPr b="0" dirty="0"/>
              <a:t> - delete resource</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@head</a:t>
            </a:r>
            <a:r>
              <a:rPr b="0" dirty="0"/>
              <a:t> - no request body</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@options</a:t>
            </a:r>
            <a:r>
              <a:rPr b="0" dirty="0"/>
              <a:t> - describe options</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@patch</a:t>
            </a:r>
            <a:r>
              <a:rPr b="0" dirty="0"/>
              <a:t> - partial changes</a:t>
            </a:r>
          </a:p>
          <a:p>
            <a:pPr marL="101599" indent="-101599">
              <a:lnSpc>
                <a:spcPct val="90000"/>
              </a:lnSpc>
              <a:spcBef>
                <a:spcPts val="300"/>
              </a:spcBef>
              <a:buClr>
                <a:srgbClr val="000000"/>
              </a:buClr>
              <a:buSzPct val="124000"/>
              <a:buChar char="•"/>
              <a:defRPr sz="1000">
                <a:solidFill>
                  <a:srgbClr val="000000"/>
                </a:solidFill>
              </a:defRPr>
            </a:pPr>
            <a:r>
              <a:rPr dirty="0">
                <a:latin typeface="Courier"/>
                <a:ea typeface="Courier"/>
                <a:cs typeface="Courier"/>
                <a:sym typeface="Courier"/>
              </a:rPr>
              <a:t>@use</a:t>
            </a:r>
            <a:r>
              <a:rPr b="0" dirty="0"/>
              <a:t> - use all methods</a:t>
            </a:r>
          </a:p>
        </p:txBody>
      </p:sp>
      <p:sp>
        <p:nvSpPr>
          <p:cNvPr id="175" name="library(plumber)…"/>
          <p:cNvSpPr txBox="1"/>
          <p:nvPr/>
        </p:nvSpPr>
        <p:spPr>
          <a:xfrm>
            <a:off x="5797224" y="7827534"/>
            <a:ext cx="2986406" cy="2332998"/>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a:solidFill>
                  <a:srgbClr val="021994"/>
                </a:solidFill>
              </a:rPr>
              <a:t>library</a:t>
            </a:r>
            <a:r>
              <a:t>(plumber)</a:t>
            </a:r>
          </a:p>
          <a:p>
            <a:pPr defTabSz="457200">
              <a:spcBef>
                <a:spcPts val="0"/>
              </a:spcBef>
              <a:defRPr sz="1000" b="0">
                <a:solidFill>
                  <a:srgbClr val="000000"/>
                </a:solidFill>
                <a:latin typeface="Courier New"/>
                <a:ea typeface="Courier New"/>
                <a:cs typeface="Courier New"/>
                <a:sym typeface="Courier New"/>
              </a:defRPr>
            </a:pPr>
            <a:endParaRPr/>
          </a:p>
          <a:p>
            <a:pPr defTabSz="457200">
              <a:spcBef>
                <a:spcPts val="0"/>
              </a:spcBef>
              <a:defRPr sz="1000" b="0" i="1">
                <a:solidFill>
                  <a:srgbClr val="959395"/>
                </a:solidFill>
                <a:latin typeface="Courier New"/>
                <a:ea typeface="Courier New"/>
                <a:cs typeface="Courier New"/>
                <a:sym typeface="Courier New"/>
              </a:defRPr>
            </a:pPr>
            <a:r>
              <a:t>#* @filter log</a:t>
            </a:r>
            <a:endParaRPr i="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b="1"/>
              <a:t>function</a:t>
            </a:r>
            <a:r>
              <a:t>(req, res) {</a:t>
            </a:r>
          </a:p>
          <a:p>
            <a:pPr defTabSz="457200">
              <a:spcBef>
                <a:spcPts val="0"/>
              </a:spcBef>
              <a:defRPr sz="1000" b="0">
                <a:solidFill>
                  <a:srgbClr val="000000"/>
                </a:solidFill>
                <a:latin typeface="Courier New"/>
                <a:ea typeface="Courier New"/>
                <a:cs typeface="Courier New"/>
                <a:sym typeface="Courier New"/>
              </a:defRPr>
            </a:pPr>
            <a:r>
              <a:t>  </a:t>
            </a:r>
            <a:r>
              <a:rPr>
                <a:solidFill>
                  <a:srgbClr val="021994"/>
                </a:solidFill>
              </a:rPr>
              <a:t>print</a:t>
            </a:r>
            <a:r>
              <a:t>(req$HTTP_USER_AGENT)</a:t>
            </a:r>
          </a:p>
          <a:p>
            <a:pPr defTabSz="457200">
              <a:spcBef>
                <a:spcPts val="0"/>
              </a:spcBef>
              <a:defRPr sz="1000" b="0">
                <a:solidFill>
                  <a:srgbClr val="021994"/>
                </a:solidFill>
                <a:latin typeface="Courier New"/>
                <a:ea typeface="Courier New"/>
                <a:cs typeface="Courier New"/>
                <a:sym typeface="Courier New"/>
              </a:defRPr>
            </a:pPr>
            <a:r>
              <a:rPr>
                <a:solidFill>
                  <a:srgbClr val="000000"/>
                </a:solidFill>
              </a:rPr>
              <a:t>  </a:t>
            </a:r>
            <a:r>
              <a:t>forward</a:t>
            </a:r>
            <a:r>
              <a:rPr>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t>}</a:t>
            </a:r>
          </a:p>
          <a:p>
            <a:pPr defTabSz="457200">
              <a:spcBef>
                <a:spcPts val="0"/>
              </a:spcBef>
              <a:defRPr sz="1000" b="0">
                <a:solidFill>
                  <a:srgbClr val="000000"/>
                </a:solidFill>
                <a:latin typeface="Courier New"/>
                <a:ea typeface="Courier New"/>
                <a:cs typeface="Courier New"/>
                <a:sym typeface="Courier New"/>
              </a:defRPr>
            </a:pPr>
            <a:endParaRPr/>
          </a:p>
          <a:p>
            <a:pPr defTabSz="457200">
              <a:spcBef>
                <a:spcPts val="0"/>
              </a:spcBef>
              <a:defRPr sz="1000" b="0" i="1">
                <a:solidFill>
                  <a:srgbClr val="959395"/>
                </a:solidFill>
                <a:latin typeface="Courier New"/>
                <a:ea typeface="Courier New"/>
                <a:cs typeface="Courier New"/>
                <a:sym typeface="Courier New"/>
              </a:defRPr>
            </a:pPr>
            <a:r>
              <a:t>#* Convert request body to uppercase</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 @preempt log</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 @parser json</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 @post /uppercase</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 @serializer json</a:t>
            </a:r>
            <a:endParaRPr i="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b="1"/>
              <a:t>function</a:t>
            </a:r>
            <a:r>
              <a:t>(req, res) {</a:t>
            </a:r>
          </a:p>
          <a:p>
            <a:pPr defTabSz="457200">
              <a:spcBef>
                <a:spcPts val="0"/>
              </a:spcBef>
              <a:defRPr sz="1000" b="0">
                <a:solidFill>
                  <a:srgbClr val="000000"/>
                </a:solidFill>
                <a:latin typeface="Courier New"/>
                <a:ea typeface="Courier New"/>
                <a:cs typeface="Courier New"/>
                <a:sym typeface="Courier New"/>
              </a:defRPr>
            </a:pPr>
            <a:r>
              <a:t>  </a:t>
            </a:r>
            <a:r>
              <a:rPr>
                <a:solidFill>
                  <a:srgbClr val="021994"/>
                </a:solidFill>
              </a:rPr>
              <a:t>toupper</a:t>
            </a:r>
            <a:r>
              <a:t>(req$body)</a:t>
            </a:r>
          </a:p>
          <a:p>
            <a:pPr defTabSz="457200">
              <a:spcBef>
                <a:spcPts val="0"/>
              </a:spcBef>
              <a:defRPr sz="1000" b="0">
                <a:solidFill>
                  <a:srgbClr val="000000"/>
                </a:solidFill>
                <a:latin typeface="Courier New"/>
                <a:ea typeface="Courier New"/>
                <a:cs typeface="Courier New"/>
                <a:sym typeface="Courier New"/>
              </a:defRPr>
            </a:pPr>
            <a:r>
              <a:t>}</a:t>
            </a:r>
          </a:p>
        </p:txBody>
      </p:sp>
      <p:sp>
        <p:nvSpPr>
          <p:cNvPr id="176" name="Endpoint description"/>
          <p:cNvSpPr/>
          <p:nvPr/>
        </p:nvSpPr>
        <p:spPr>
          <a:xfrm>
            <a:off x="4939002" y="8762151"/>
            <a:ext cx="1129110" cy="356791"/>
          </a:xfrm>
          <a:custGeom>
            <a:avLst/>
            <a:gdLst/>
            <a:ahLst/>
            <a:cxnLst>
              <a:cxn ang="0">
                <a:pos x="wd2" y="hd2"/>
              </a:cxn>
              <a:cxn ang="5400000">
                <a:pos x="wd2" y="hd2"/>
              </a:cxn>
              <a:cxn ang="10800000">
                <a:pos x="wd2" y="hd2"/>
              </a:cxn>
              <a:cxn ang="16200000">
                <a:pos x="wd2" y="hd2"/>
              </a:cxn>
            </a:cxnLst>
            <a:rect l="0" t="0" r="r" b="b"/>
            <a:pathLst>
              <a:path w="21600" h="21600" extrusionOk="0">
                <a:moveTo>
                  <a:pt x="1427" y="0"/>
                </a:moveTo>
                <a:cubicBezTo>
                  <a:pt x="641" y="0"/>
                  <a:pt x="0" y="2028"/>
                  <a:pt x="0" y="4517"/>
                </a:cubicBezTo>
                <a:lnTo>
                  <a:pt x="0" y="17083"/>
                </a:lnTo>
                <a:cubicBezTo>
                  <a:pt x="0" y="19572"/>
                  <a:pt x="641" y="21600"/>
                  <a:pt x="1427" y="21600"/>
                </a:cubicBezTo>
                <a:lnTo>
                  <a:pt x="14167" y="21600"/>
                </a:lnTo>
                <a:cubicBezTo>
                  <a:pt x="14954" y="21600"/>
                  <a:pt x="15587" y="19572"/>
                  <a:pt x="15587" y="17083"/>
                </a:cubicBezTo>
                <a:lnTo>
                  <a:pt x="15587" y="16218"/>
                </a:lnTo>
                <a:lnTo>
                  <a:pt x="21600" y="15737"/>
                </a:lnTo>
                <a:lnTo>
                  <a:pt x="15587" y="10884"/>
                </a:lnTo>
                <a:lnTo>
                  <a:pt x="15587" y="4517"/>
                </a:lnTo>
                <a:cubicBezTo>
                  <a:pt x="15587" y="2028"/>
                  <a:pt x="14954" y="0"/>
                  <a:pt x="14167" y="0"/>
                </a:cubicBezTo>
                <a:lnTo>
                  <a:pt x="1427"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r>
              <a:rPr dirty="0"/>
              <a:t>Endpoint description</a:t>
            </a:r>
          </a:p>
        </p:txBody>
      </p:sp>
      <p:sp>
        <p:nvSpPr>
          <p:cNvPr id="177" name="Serializer"/>
          <p:cNvSpPr/>
          <p:nvPr/>
        </p:nvSpPr>
        <p:spPr>
          <a:xfrm>
            <a:off x="7335695" y="9649521"/>
            <a:ext cx="1813323" cy="60999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2533" y="14573"/>
                </a:lnTo>
                <a:cubicBezTo>
                  <a:pt x="12419" y="15017"/>
                  <a:pt x="12339" y="15547"/>
                  <a:pt x="12339" y="16147"/>
                </a:cubicBezTo>
                <a:lnTo>
                  <a:pt x="12339" y="18972"/>
                </a:lnTo>
                <a:cubicBezTo>
                  <a:pt x="12339" y="20428"/>
                  <a:pt x="12738" y="21600"/>
                  <a:pt x="13228" y="21600"/>
                </a:cubicBezTo>
                <a:lnTo>
                  <a:pt x="20711" y="21600"/>
                </a:lnTo>
                <a:cubicBezTo>
                  <a:pt x="21201" y="21600"/>
                  <a:pt x="21600" y="20428"/>
                  <a:pt x="21600" y="18972"/>
                </a:cubicBezTo>
                <a:lnTo>
                  <a:pt x="21600" y="16147"/>
                </a:lnTo>
                <a:cubicBezTo>
                  <a:pt x="21600" y="14691"/>
                  <a:pt x="21201" y="13505"/>
                  <a:pt x="20711" y="13505"/>
                </a:cubicBezTo>
                <a:lnTo>
                  <a:pt x="14840" y="13505"/>
                </a:lnTo>
                <a:lnTo>
                  <a:pt x="0"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78" name="HTTP Method"/>
          <p:cNvSpPr/>
          <p:nvPr/>
        </p:nvSpPr>
        <p:spPr>
          <a:xfrm>
            <a:off x="4784892" y="9503479"/>
            <a:ext cx="1300957" cy="24407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300" y="2213"/>
                </a:lnTo>
                <a:lnTo>
                  <a:pt x="1239" y="2213"/>
                </a:lnTo>
                <a:cubicBezTo>
                  <a:pt x="556" y="2213"/>
                  <a:pt x="0" y="5177"/>
                  <a:pt x="0" y="8816"/>
                </a:cubicBezTo>
                <a:lnTo>
                  <a:pt x="0" y="14997"/>
                </a:lnTo>
                <a:cubicBezTo>
                  <a:pt x="0" y="18636"/>
                  <a:pt x="556" y="21600"/>
                  <a:pt x="1239" y="21600"/>
                </a:cubicBezTo>
                <a:lnTo>
                  <a:pt x="15874" y="21600"/>
                </a:lnTo>
                <a:cubicBezTo>
                  <a:pt x="16556" y="21600"/>
                  <a:pt x="17113" y="18636"/>
                  <a:pt x="17113" y="14997"/>
                </a:cubicBezTo>
                <a:lnTo>
                  <a:pt x="17113" y="8816"/>
                </a:lnTo>
                <a:cubicBezTo>
                  <a:pt x="17113" y="8492"/>
                  <a:pt x="17088" y="8213"/>
                  <a:pt x="17080" y="7902"/>
                </a:cubicBezTo>
                <a:lnTo>
                  <a:pt x="21600"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r>
              <a:t>HTTP Method</a:t>
            </a:r>
          </a:p>
        </p:txBody>
      </p:sp>
      <p:sp>
        <p:nvSpPr>
          <p:cNvPr id="179" name="Endpoint path"/>
          <p:cNvSpPr/>
          <p:nvPr/>
        </p:nvSpPr>
        <p:spPr>
          <a:xfrm>
            <a:off x="7330064" y="9500128"/>
            <a:ext cx="1780780" cy="36790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9864" y="11930"/>
                </a:lnTo>
                <a:cubicBezTo>
                  <a:pt x="9857" y="12145"/>
                  <a:pt x="9835" y="12335"/>
                  <a:pt x="9835" y="12559"/>
                </a:cubicBezTo>
                <a:lnTo>
                  <a:pt x="9835" y="17243"/>
                </a:lnTo>
                <a:cubicBezTo>
                  <a:pt x="9835" y="19657"/>
                  <a:pt x="10241" y="21600"/>
                  <a:pt x="10740" y="21600"/>
                </a:cubicBezTo>
                <a:lnTo>
                  <a:pt x="20695" y="21600"/>
                </a:lnTo>
                <a:cubicBezTo>
                  <a:pt x="21194" y="21600"/>
                  <a:pt x="21600" y="19657"/>
                  <a:pt x="21600" y="17243"/>
                </a:cubicBezTo>
                <a:lnTo>
                  <a:pt x="21600" y="12559"/>
                </a:lnTo>
                <a:cubicBezTo>
                  <a:pt x="21600" y="10145"/>
                  <a:pt x="21194" y="8179"/>
                  <a:pt x="20695" y="8179"/>
                </a:cubicBezTo>
                <a:lnTo>
                  <a:pt x="11842" y="8179"/>
                </a:lnTo>
                <a:lnTo>
                  <a:pt x="0"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80" name="Serializers determine how Plumber returns results to the client. By default Plumber serializes the R object returned into JavaScript Object Notation (JSON). Other serializers, including custom serializers, are identified using the @serializer [serializer"/>
          <p:cNvSpPr txBox="1"/>
          <p:nvPr/>
        </p:nvSpPr>
        <p:spPr>
          <a:xfrm>
            <a:off x="5034562" y="6656337"/>
            <a:ext cx="4206387" cy="10279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spAutoFit/>
          </a:bodyPr>
          <a:lstStyle/>
          <a:p>
            <a:pPr>
              <a:lnSpc>
                <a:spcPct val="90000"/>
              </a:lnSpc>
              <a:spcBef>
                <a:spcPts val="300"/>
              </a:spcBef>
              <a:buClr>
                <a:schemeClr val="accent4">
                  <a:hueOff val="384618"/>
                  <a:satOff val="3869"/>
                  <a:lumOff val="5802"/>
                </a:schemeClr>
              </a:buClr>
              <a:defRPr b="0">
                <a:solidFill>
                  <a:srgbClr val="000000"/>
                </a:solidFill>
              </a:defRPr>
            </a:pPr>
            <a:r>
              <a:rPr sz="1100" dirty="0"/>
              <a:t>Serializers determine how Plumber returns results to the client. By default Plumber serializes the R object returned into JavaScript Object Notation (JSON). Other serializers, including custom serializers, are identified using the </a:t>
            </a:r>
            <a:r>
              <a:rPr sz="1100" dirty="0">
                <a:latin typeface="Courier"/>
                <a:ea typeface="Courier"/>
                <a:cs typeface="Courier"/>
                <a:sym typeface="Courier"/>
              </a:rPr>
              <a:t>@serializer [serializer name]</a:t>
            </a:r>
            <a:r>
              <a:rPr sz="1100" dirty="0"/>
              <a:t> tag. All registered serializers can be viewed with </a:t>
            </a:r>
            <a:r>
              <a:rPr sz="1100" dirty="0" err="1">
                <a:latin typeface="Courier"/>
                <a:ea typeface="Courier"/>
                <a:cs typeface="Courier"/>
                <a:sym typeface="Courier"/>
              </a:rPr>
              <a:t>registered_serializers</a:t>
            </a:r>
            <a:r>
              <a:rPr sz="1100" dirty="0">
                <a:latin typeface="Courier"/>
                <a:ea typeface="Courier"/>
                <a:cs typeface="Courier"/>
                <a:sym typeface="Courier"/>
              </a:rPr>
              <a:t>()</a:t>
            </a:r>
            <a:r>
              <a:rPr sz="1100" dirty="0"/>
              <a:t>.</a:t>
            </a:r>
          </a:p>
        </p:txBody>
      </p:sp>
      <p:sp>
        <p:nvSpPr>
          <p:cNvPr id="181" name="library(plumber)…"/>
          <p:cNvSpPr txBox="1"/>
          <p:nvPr/>
        </p:nvSpPr>
        <p:spPr>
          <a:xfrm>
            <a:off x="9498529" y="1908833"/>
            <a:ext cx="3799982" cy="710510"/>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a:solidFill>
                  <a:srgbClr val="021994"/>
                </a:solidFill>
              </a:rPr>
              <a:t>library</a:t>
            </a:r>
            <a:r>
              <a:t>(plumber)</a:t>
            </a:r>
          </a:p>
          <a:p>
            <a:pPr defTabSz="457200">
              <a:spcBef>
                <a:spcPts val="0"/>
              </a:spcBef>
              <a:defRPr sz="1000" b="0">
                <a:solidFill>
                  <a:srgbClr val="000000"/>
                </a:solidFill>
                <a:latin typeface="Courier New"/>
                <a:ea typeface="Courier New"/>
                <a:cs typeface="Courier New"/>
                <a:sym typeface="Courier New"/>
              </a:defRPr>
            </a:pPr>
            <a:endParaRPr/>
          </a:p>
          <a:p>
            <a:pPr defTabSz="457200">
              <a:spcBef>
                <a:spcPts val="0"/>
              </a:spcBef>
              <a:defRPr sz="1000" b="0">
                <a:solidFill>
                  <a:srgbClr val="CD1D00"/>
                </a:solidFill>
                <a:latin typeface="Courier New"/>
                <a:ea typeface="Courier New"/>
                <a:cs typeface="Courier New"/>
                <a:sym typeface="Courier New"/>
              </a:defRPr>
            </a:pPr>
            <a:r>
              <a:rPr>
                <a:solidFill>
                  <a:srgbClr val="021994"/>
                </a:solidFill>
              </a:rPr>
              <a:t>plumb</a:t>
            </a:r>
            <a:r>
              <a:rPr>
                <a:solidFill>
                  <a:srgbClr val="000000"/>
                </a:solidFill>
              </a:rPr>
              <a:t>(</a:t>
            </a:r>
            <a:r>
              <a:t>"plumber.R"</a:t>
            </a:r>
            <a:r>
              <a:rPr>
                <a:solidFill>
                  <a:srgbClr val="000000"/>
                </a:solidFill>
              </a:rPr>
              <a:t>) %&gt;%</a:t>
            </a:r>
          </a:p>
          <a:p>
            <a:pPr defTabSz="457200">
              <a:spcBef>
                <a:spcPts val="0"/>
              </a:spcBef>
              <a:defRPr sz="1000" b="0">
                <a:solidFill>
                  <a:srgbClr val="000000"/>
                </a:solidFill>
                <a:latin typeface="Courier New"/>
                <a:ea typeface="Courier New"/>
                <a:cs typeface="Courier New"/>
                <a:sym typeface="Courier New"/>
              </a:defRPr>
            </a:pPr>
            <a:r>
              <a:t>  </a:t>
            </a:r>
            <a:r>
              <a:rPr>
                <a:solidFill>
                  <a:srgbClr val="021994"/>
                </a:solidFill>
              </a:rPr>
              <a:t>pr_run</a:t>
            </a:r>
            <a:r>
              <a:t>(port = </a:t>
            </a:r>
            <a:r>
              <a:rPr>
                <a:solidFill>
                  <a:srgbClr val="BF8F00"/>
                </a:solidFill>
              </a:rPr>
              <a:t>5762</a:t>
            </a:r>
            <a:r>
              <a:t>)</a:t>
            </a:r>
          </a:p>
        </p:txBody>
      </p:sp>
      <p:sp>
        <p:nvSpPr>
          <p:cNvPr id="182" name="This runs the API on the host machine supported by the current R session."/>
          <p:cNvSpPr txBox="1"/>
          <p:nvPr/>
        </p:nvSpPr>
        <p:spPr>
          <a:xfrm>
            <a:off x="9387540" y="2668246"/>
            <a:ext cx="4296975" cy="4149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spAutoFit/>
          </a:bodyPr>
          <a:lstStyle>
            <a:lvl1pPr>
              <a:lnSpc>
                <a:spcPct val="90000"/>
              </a:lnSpc>
              <a:spcBef>
                <a:spcPts val="300"/>
              </a:spcBef>
              <a:buClr>
                <a:schemeClr val="accent4">
                  <a:hueOff val="384618"/>
                  <a:satOff val="3869"/>
                  <a:lumOff val="5802"/>
                </a:schemeClr>
              </a:buClr>
              <a:defRPr b="0">
                <a:solidFill>
                  <a:srgbClr val="000000"/>
                </a:solidFill>
              </a:defRPr>
            </a:lvl1pPr>
          </a:lstStyle>
          <a:p>
            <a:r>
              <a:rPr sz="1100" dirty="0"/>
              <a:t>This runs the API on the host machine supported by the current R session.</a:t>
            </a:r>
          </a:p>
        </p:txBody>
      </p:sp>
      <p:sp>
        <p:nvSpPr>
          <p:cNvPr id="183" name="Path to API definition"/>
          <p:cNvSpPr/>
          <p:nvPr/>
        </p:nvSpPr>
        <p:spPr>
          <a:xfrm>
            <a:off x="10719468" y="1842606"/>
            <a:ext cx="1630761" cy="421483"/>
          </a:xfrm>
          <a:custGeom>
            <a:avLst/>
            <a:gdLst/>
            <a:ahLst/>
            <a:cxnLst>
              <a:cxn ang="0">
                <a:pos x="wd2" y="hd2"/>
              </a:cxn>
              <a:cxn ang="5400000">
                <a:pos x="wd2" y="hd2"/>
              </a:cxn>
              <a:cxn ang="10800000">
                <a:pos x="wd2" y="hd2"/>
              </a:cxn>
              <a:cxn ang="16200000">
                <a:pos x="wd2" y="hd2"/>
              </a:cxn>
            </a:cxnLst>
            <a:rect l="0" t="0" r="r" b="b"/>
            <a:pathLst>
              <a:path w="21600" h="21600" extrusionOk="0">
                <a:moveTo>
                  <a:pt x="4894" y="0"/>
                </a:moveTo>
                <a:cubicBezTo>
                  <a:pt x="4349" y="0"/>
                  <a:pt x="3906" y="1717"/>
                  <a:pt x="3906" y="3824"/>
                </a:cubicBezTo>
                <a:lnTo>
                  <a:pt x="3906" y="8949"/>
                </a:lnTo>
                <a:cubicBezTo>
                  <a:pt x="3906" y="11056"/>
                  <a:pt x="4349" y="12753"/>
                  <a:pt x="4894" y="12753"/>
                </a:cubicBezTo>
                <a:lnTo>
                  <a:pt x="5830" y="12753"/>
                </a:lnTo>
                <a:lnTo>
                  <a:pt x="0" y="21600"/>
                </a:lnTo>
                <a:lnTo>
                  <a:pt x="10014" y="12753"/>
                </a:lnTo>
                <a:lnTo>
                  <a:pt x="20612" y="12753"/>
                </a:lnTo>
                <a:cubicBezTo>
                  <a:pt x="21156" y="12753"/>
                  <a:pt x="21600" y="11056"/>
                  <a:pt x="21600" y="8949"/>
                </a:cubicBezTo>
                <a:lnTo>
                  <a:pt x="21600" y="3824"/>
                </a:lnTo>
                <a:cubicBezTo>
                  <a:pt x="21600" y="1717"/>
                  <a:pt x="21156" y="0"/>
                  <a:pt x="20612" y="0"/>
                </a:cubicBezTo>
                <a:lnTo>
                  <a:pt x="4894"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pic>
        <p:nvPicPr>
          <p:cNvPr id="184" name="pasted-image.png" descr="pasted-image.png"/>
          <p:cNvPicPr>
            <a:picLocks noChangeAspect="1"/>
          </p:cNvPicPr>
          <p:nvPr/>
        </p:nvPicPr>
        <p:blipFill>
          <a:blip r:embed="rId4"/>
          <a:srcRect b="3778"/>
          <a:stretch>
            <a:fillRect/>
          </a:stretch>
        </p:blipFill>
        <p:spPr>
          <a:xfrm>
            <a:off x="9949714" y="3291021"/>
            <a:ext cx="3218684" cy="1044725"/>
          </a:xfrm>
          <a:prstGeom prst="rect">
            <a:avLst/>
          </a:prstGeom>
          <a:ln w="25400" cap="flat">
            <a:noFill/>
            <a:miter lim="400000"/>
          </a:ln>
          <a:effectLst>
            <a:reflection stA="50000" endPos="40000" dir="5400000" sy="-100000" algn="bl" rotWithShape="0"/>
          </a:effectLst>
        </p:spPr>
      </p:pic>
      <p:sp>
        <p:nvSpPr>
          <p:cNvPr id="185" name="Run API in current R session"/>
          <p:cNvSpPr/>
          <p:nvPr/>
        </p:nvSpPr>
        <p:spPr>
          <a:xfrm>
            <a:off x="12316948" y="3775253"/>
            <a:ext cx="1206031" cy="471093"/>
          </a:xfrm>
          <a:custGeom>
            <a:avLst/>
            <a:gdLst/>
            <a:ahLst/>
            <a:cxnLst>
              <a:cxn ang="0">
                <a:pos x="wd2" y="hd2"/>
              </a:cxn>
              <a:cxn ang="5400000">
                <a:pos x="wd2" y="hd2"/>
              </a:cxn>
              <a:cxn ang="10800000">
                <a:pos x="wd2" y="hd2"/>
              </a:cxn>
              <a:cxn ang="16200000">
                <a:pos x="wd2" y="hd2"/>
              </a:cxn>
            </a:cxnLst>
            <a:rect l="0" t="0" r="r" b="b"/>
            <a:pathLst>
              <a:path w="21600" h="21600" extrusionOk="0">
                <a:moveTo>
                  <a:pt x="1214" y="0"/>
                </a:moveTo>
                <a:lnTo>
                  <a:pt x="4447" y="6715"/>
                </a:lnTo>
                <a:lnTo>
                  <a:pt x="1531" y="6715"/>
                </a:lnTo>
                <a:cubicBezTo>
                  <a:pt x="687" y="6715"/>
                  <a:pt x="0" y="8251"/>
                  <a:pt x="0" y="10136"/>
                </a:cubicBezTo>
                <a:lnTo>
                  <a:pt x="0" y="18179"/>
                </a:lnTo>
                <a:cubicBezTo>
                  <a:pt x="0" y="20064"/>
                  <a:pt x="687" y="21600"/>
                  <a:pt x="1531" y="21600"/>
                </a:cubicBezTo>
                <a:lnTo>
                  <a:pt x="20069" y="21600"/>
                </a:lnTo>
                <a:cubicBezTo>
                  <a:pt x="20913" y="21600"/>
                  <a:pt x="21600" y="20064"/>
                  <a:pt x="21600" y="18179"/>
                </a:cubicBezTo>
                <a:lnTo>
                  <a:pt x="21600" y="10136"/>
                </a:lnTo>
                <a:cubicBezTo>
                  <a:pt x="21600" y="8251"/>
                  <a:pt x="20913" y="6715"/>
                  <a:pt x="20069" y="6715"/>
                </a:cubicBezTo>
                <a:lnTo>
                  <a:pt x="7941" y="6715"/>
                </a:lnTo>
                <a:lnTo>
                  <a:pt x="1214" y="0"/>
                </a:lnTo>
                <a:close/>
              </a:path>
            </a:pathLst>
          </a:custGeom>
          <a:solidFill>
            <a:srgbClr val="008471"/>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86" name="Publish API to Posit Connect"/>
          <p:cNvSpPr/>
          <p:nvPr/>
        </p:nvSpPr>
        <p:spPr>
          <a:xfrm>
            <a:off x="12604816" y="3221663"/>
            <a:ext cx="1052514" cy="436167"/>
          </a:xfrm>
          <a:custGeom>
            <a:avLst/>
            <a:gdLst/>
            <a:ahLst/>
            <a:cxnLst>
              <a:cxn ang="0">
                <a:pos x="wd2" y="hd2"/>
              </a:cxn>
              <a:cxn ang="5400000">
                <a:pos x="wd2" y="hd2"/>
              </a:cxn>
              <a:cxn ang="10800000">
                <a:pos x="wd2" y="hd2"/>
              </a:cxn>
              <a:cxn ang="16200000">
                <a:pos x="wd2" y="hd2"/>
              </a:cxn>
            </a:cxnLst>
            <a:rect l="0" t="0" r="r" b="b"/>
            <a:pathLst>
              <a:path w="21600" h="21600" extrusionOk="0">
                <a:moveTo>
                  <a:pt x="1531" y="0"/>
                </a:moveTo>
                <a:cubicBezTo>
                  <a:pt x="687" y="0"/>
                  <a:pt x="0" y="1659"/>
                  <a:pt x="0" y="3695"/>
                </a:cubicBezTo>
                <a:lnTo>
                  <a:pt x="0" y="12382"/>
                </a:lnTo>
                <a:cubicBezTo>
                  <a:pt x="0" y="14418"/>
                  <a:pt x="687" y="16077"/>
                  <a:pt x="1531" y="16077"/>
                </a:cubicBezTo>
                <a:lnTo>
                  <a:pt x="5319" y="16077"/>
                </a:lnTo>
                <a:lnTo>
                  <a:pt x="3453" y="21600"/>
                </a:lnTo>
                <a:lnTo>
                  <a:pt x="8601" y="16077"/>
                </a:lnTo>
                <a:lnTo>
                  <a:pt x="20069" y="16077"/>
                </a:lnTo>
                <a:cubicBezTo>
                  <a:pt x="20913" y="16077"/>
                  <a:pt x="21600" y="14418"/>
                  <a:pt x="21600" y="12382"/>
                </a:cubicBezTo>
                <a:lnTo>
                  <a:pt x="21600" y="3695"/>
                </a:lnTo>
                <a:cubicBezTo>
                  <a:pt x="21600" y="1659"/>
                  <a:pt x="20913" y="0"/>
                  <a:pt x="20069" y="0"/>
                </a:cubicBezTo>
                <a:lnTo>
                  <a:pt x="1531" y="0"/>
                </a:lnTo>
                <a:close/>
              </a:path>
            </a:pathLst>
          </a:custGeom>
          <a:solidFill>
            <a:srgbClr val="008471"/>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r>
              <a:t>Publish API to Posit Connect</a:t>
            </a:r>
          </a:p>
        </p:txBody>
      </p:sp>
      <p:sp>
        <p:nvSpPr>
          <p:cNvPr id="187" name="Create new Plumber API"/>
          <p:cNvSpPr/>
          <p:nvPr/>
        </p:nvSpPr>
        <p:spPr>
          <a:xfrm>
            <a:off x="9462209" y="3655345"/>
            <a:ext cx="1052513" cy="467124"/>
          </a:xfrm>
          <a:custGeom>
            <a:avLst/>
            <a:gdLst/>
            <a:ahLst/>
            <a:cxnLst>
              <a:cxn ang="0">
                <a:pos x="wd2" y="hd2"/>
              </a:cxn>
              <a:cxn ang="5400000">
                <a:pos x="wd2" y="hd2"/>
              </a:cxn>
              <a:cxn ang="10800000">
                <a:pos x="wd2" y="hd2"/>
              </a:cxn>
              <a:cxn ang="16200000">
                <a:pos x="wd2" y="hd2"/>
              </a:cxn>
            </a:cxnLst>
            <a:rect l="0" t="0" r="r" b="b"/>
            <a:pathLst>
              <a:path w="21600" h="21600" extrusionOk="0">
                <a:moveTo>
                  <a:pt x="1531" y="0"/>
                </a:moveTo>
                <a:cubicBezTo>
                  <a:pt x="687" y="0"/>
                  <a:pt x="0" y="1549"/>
                  <a:pt x="0" y="3450"/>
                </a:cubicBezTo>
                <a:lnTo>
                  <a:pt x="0" y="11562"/>
                </a:lnTo>
                <a:cubicBezTo>
                  <a:pt x="0" y="13463"/>
                  <a:pt x="687" y="15012"/>
                  <a:pt x="1531" y="15012"/>
                </a:cubicBezTo>
                <a:lnTo>
                  <a:pt x="13700" y="15012"/>
                </a:lnTo>
                <a:lnTo>
                  <a:pt x="20427" y="21600"/>
                </a:lnTo>
                <a:lnTo>
                  <a:pt x="17234" y="15012"/>
                </a:lnTo>
                <a:lnTo>
                  <a:pt x="20069" y="15012"/>
                </a:lnTo>
                <a:cubicBezTo>
                  <a:pt x="20913" y="15012"/>
                  <a:pt x="21600" y="13463"/>
                  <a:pt x="21600" y="11562"/>
                </a:cubicBezTo>
                <a:lnTo>
                  <a:pt x="21600" y="3450"/>
                </a:lnTo>
                <a:cubicBezTo>
                  <a:pt x="21600" y="1549"/>
                  <a:pt x="20913" y="0"/>
                  <a:pt x="20069" y="0"/>
                </a:cubicBezTo>
                <a:lnTo>
                  <a:pt x="1531" y="0"/>
                </a:lnTo>
                <a:close/>
              </a:path>
            </a:pathLst>
          </a:custGeom>
          <a:solidFill>
            <a:srgbClr val="008471"/>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89" name="Plumber APIs automatically generate an OpenAPI specification file. This specification file can be interpreted to generate a dynamic user-interface for the API. The default interface is generated via Swagger."/>
          <p:cNvSpPr txBox="1"/>
          <p:nvPr/>
        </p:nvSpPr>
        <p:spPr>
          <a:xfrm>
            <a:off x="9430821" y="4644406"/>
            <a:ext cx="4233752" cy="7196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spAutoFit/>
          </a:bodyPr>
          <a:lstStyle>
            <a:lvl1pPr>
              <a:lnSpc>
                <a:spcPct val="90000"/>
              </a:lnSpc>
              <a:spcBef>
                <a:spcPts val="300"/>
              </a:spcBef>
              <a:buClr>
                <a:schemeClr val="accent4">
                  <a:hueOff val="384618"/>
                  <a:satOff val="3869"/>
                  <a:lumOff val="5802"/>
                </a:schemeClr>
              </a:buClr>
              <a:defRPr b="0">
                <a:solidFill>
                  <a:srgbClr val="000000"/>
                </a:solidFill>
              </a:defRPr>
            </a:lvl1pPr>
          </a:lstStyle>
          <a:p>
            <a:r>
              <a:rPr sz="1100" dirty="0"/>
              <a:t>Plumber APIs automatically generate an </a:t>
            </a:r>
            <a:r>
              <a:rPr sz="1100" dirty="0" err="1"/>
              <a:t>OpenAPI</a:t>
            </a:r>
            <a:r>
              <a:rPr sz="1100" dirty="0"/>
              <a:t> specification file. This specification file can be interpreted to generate a dynamic user-interface for the API. The default interface is generated via Swagger.</a:t>
            </a:r>
          </a:p>
        </p:txBody>
      </p:sp>
      <p:sp>
        <p:nvSpPr>
          <p:cNvPr id="190" name="(resp &lt;- httr::GET(&quot;localhost:5762/echo?msg=Hello&quot;))…"/>
          <p:cNvSpPr txBox="1"/>
          <p:nvPr/>
        </p:nvSpPr>
        <p:spPr>
          <a:xfrm>
            <a:off x="9487609" y="8887853"/>
            <a:ext cx="4107372" cy="1216436"/>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a:solidFill>
                  <a:srgbClr val="CD1D00"/>
                </a:solidFill>
                <a:latin typeface="Courier New"/>
                <a:ea typeface="Courier New"/>
                <a:cs typeface="Courier New"/>
                <a:sym typeface="Courier New"/>
              </a:defRPr>
            </a:pPr>
            <a:r>
              <a:rPr>
                <a:solidFill>
                  <a:srgbClr val="000000"/>
                </a:solidFill>
              </a:rPr>
              <a:t>(resp &lt;- httr::</a:t>
            </a:r>
            <a:r>
              <a:rPr>
                <a:solidFill>
                  <a:srgbClr val="021994"/>
                </a:solidFill>
              </a:rPr>
              <a:t>GET</a:t>
            </a:r>
            <a:r>
              <a:rPr>
                <a:solidFill>
                  <a:srgbClr val="000000"/>
                </a:solidFill>
              </a:rPr>
              <a:t>(</a:t>
            </a:r>
            <a:r>
              <a:t>"localhost:5762/echo?msg=Hello"</a:t>
            </a:r>
            <a:r>
              <a:rPr>
                <a:solidFill>
                  <a:srgbClr val="000000"/>
                </a:solidFill>
              </a:rPr>
              <a:t>))</a:t>
            </a:r>
          </a:p>
          <a:p>
            <a:pPr defTabSz="457200">
              <a:spcBef>
                <a:spcPts val="0"/>
              </a:spcBef>
              <a:defRPr sz="1000" b="0" i="1">
                <a:solidFill>
                  <a:srgbClr val="959395"/>
                </a:solidFill>
                <a:latin typeface="Courier New"/>
                <a:ea typeface="Courier New"/>
                <a:cs typeface="Courier New"/>
                <a:sym typeface="Courier New"/>
              </a:defRPr>
            </a:pPr>
            <a:r>
              <a:t>#&gt; Response [http://localhost:5762/echo?msg=Hello]</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Date: 2018-08-07 20:06</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Status: 200</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Content-Type: application/json</a:t>
            </a:r>
            <a:endParaRPr i="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#&gt;   Size: 35 B</a:t>
            </a:r>
            <a:endParaRPr i="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t>httr::</a:t>
            </a:r>
            <a:r>
              <a:rPr>
                <a:solidFill>
                  <a:srgbClr val="021994"/>
                </a:solidFill>
              </a:rPr>
              <a:t>content</a:t>
            </a:r>
            <a:r>
              <a:t>(resp, as = </a:t>
            </a:r>
            <a:r>
              <a:rPr>
                <a:solidFill>
                  <a:srgbClr val="CD1D00"/>
                </a:solidFill>
              </a:rPr>
              <a:t>"text"</a:t>
            </a:r>
            <a:r>
              <a:t>)</a:t>
            </a:r>
          </a:p>
          <a:p>
            <a:pPr defTabSz="457200">
              <a:spcBef>
                <a:spcPts val="0"/>
              </a:spcBef>
              <a:defRPr sz="1000" b="0" i="1">
                <a:solidFill>
                  <a:srgbClr val="959395"/>
                </a:solidFill>
                <a:latin typeface="Courier New"/>
                <a:ea typeface="Courier New"/>
                <a:cs typeface="Courier New"/>
                <a:sym typeface="Courier New"/>
              </a:defRPr>
            </a:pPr>
            <a:r>
              <a:t>#&gt; [1] "{\"msg\":[\"The message is: 'Hello'\"]}"</a:t>
            </a:r>
          </a:p>
        </p:txBody>
      </p:sp>
      <p:sp>
        <p:nvSpPr>
          <p:cNvPr id="191" name="library(plumber)…"/>
          <p:cNvSpPr txBox="1"/>
          <p:nvPr/>
        </p:nvSpPr>
        <p:spPr>
          <a:xfrm>
            <a:off x="1173791" y="7640515"/>
            <a:ext cx="3164858" cy="1934181"/>
          </a:xfrm>
          <a:prstGeom prst="rect">
            <a:avLst/>
          </a:prstGeom>
          <a:solidFill>
            <a:srgbClr val="FCF6E5"/>
          </a:solidFill>
          <a:ln w="12700">
            <a:miter lim="400000"/>
          </a:ln>
          <a:effectLst>
            <a:outerShdw blurRad="101600" dist="29259"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dirty="0">
                <a:solidFill>
                  <a:srgbClr val="021994"/>
                </a:solidFill>
              </a:rPr>
              <a:t>library</a:t>
            </a:r>
            <a:r>
              <a:rPr dirty="0"/>
              <a:t>(plumber)</a:t>
            </a:r>
          </a:p>
          <a:p>
            <a:pPr defTabSz="457200">
              <a:spcBef>
                <a:spcPts val="0"/>
              </a:spcBef>
              <a:defRPr sz="1000" b="0">
                <a:solidFill>
                  <a:srgbClr val="000000"/>
                </a:solidFill>
                <a:latin typeface="Courier New"/>
                <a:ea typeface="Courier New"/>
                <a:cs typeface="Courier New"/>
                <a:sym typeface="Courier New"/>
              </a:defRPr>
            </a:pPr>
            <a:endParaRPr dirty="0"/>
          </a:p>
          <a:p>
            <a:pPr defTabSz="457200">
              <a:spcBef>
                <a:spcPts val="0"/>
              </a:spcBef>
              <a:defRPr sz="1000" b="0" i="1">
                <a:solidFill>
                  <a:srgbClr val="959395"/>
                </a:solidFill>
                <a:latin typeface="Courier New"/>
                <a:ea typeface="Courier New"/>
                <a:cs typeface="Courier New"/>
                <a:sym typeface="Courier New"/>
              </a:defRPr>
            </a:pPr>
            <a:r>
              <a:rPr dirty="0"/>
              <a:t>#* @apiTitle Plumber Example API</a:t>
            </a:r>
            <a:endParaRPr i="0"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 Echo back the input</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 @param msg The message to echo</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 @get /echo</a:t>
            </a:r>
            <a:endParaRPr i="0"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b="1" dirty="0"/>
              <a:t>function</a:t>
            </a:r>
            <a:r>
              <a:rPr dirty="0"/>
              <a:t>(msg = </a:t>
            </a:r>
            <a:r>
              <a:rPr dirty="0">
                <a:solidFill>
                  <a:srgbClr val="CD1D00"/>
                </a:solidFill>
              </a:rPr>
              <a:t>""</a:t>
            </a:r>
            <a:r>
              <a:rPr dirty="0"/>
              <a:t>) {</a:t>
            </a:r>
          </a:p>
          <a:p>
            <a:pPr defTabSz="457200">
              <a:spcBef>
                <a:spcPts val="0"/>
              </a:spcBef>
              <a:defRPr sz="1000" b="0">
                <a:solidFill>
                  <a:srgbClr val="021994"/>
                </a:solidFill>
                <a:latin typeface="Courier New"/>
                <a:ea typeface="Courier New"/>
                <a:cs typeface="Courier New"/>
                <a:sym typeface="Courier New"/>
              </a:defRPr>
            </a:pPr>
            <a:r>
              <a:rPr dirty="0">
                <a:solidFill>
                  <a:srgbClr val="000000"/>
                </a:solidFill>
              </a:rPr>
              <a:t>  </a:t>
            </a:r>
            <a:r>
              <a:rPr dirty="0"/>
              <a:t>list</a:t>
            </a:r>
            <a:r>
              <a:rPr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dirty="0"/>
              <a:t>    msg = </a:t>
            </a:r>
            <a:r>
              <a:rPr dirty="0">
                <a:solidFill>
                  <a:srgbClr val="021994"/>
                </a:solidFill>
              </a:rPr>
              <a:t>paste0</a:t>
            </a:r>
            <a:r>
              <a:rPr dirty="0"/>
              <a:t>(</a:t>
            </a:r>
          </a:p>
          <a:p>
            <a:pPr defTabSz="457200">
              <a:spcBef>
                <a:spcPts val="0"/>
              </a:spcBef>
              <a:defRPr sz="1000" b="0">
                <a:solidFill>
                  <a:srgbClr val="CD1D00"/>
                </a:solidFill>
                <a:latin typeface="Courier New"/>
                <a:ea typeface="Courier New"/>
                <a:cs typeface="Courier New"/>
                <a:sym typeface="Courier New"/>
              </a:defRPr>
            </a:pPr>
            <a:r>
              <a:rPr dirty="0">
                <a:solidFill>
                  <a:srgbClr val="000000"/>
                </a:solidFill>
              </a:rPr>
              <a:t>      </a:t>
            </a:r>
            <a:r>
              <a:rPr dirty="0"/>
              <a:t>"The message is: '"</a:t>
            </a:r>
            <a:r>
              <a:rPr dirty="0">
                <a:solidFill>
                  <a:srgbClr val="000000"/>
                </a:solidFill>
              </a:rPr>
              <a:t>, msg, </a:t>
            </a:r>
            <a:r>
              <a:rPr dirty="0"/>
              <a:t>"'"</a:t>
            </a:r>
            <a:r>
              <a:rPr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dirty="0"/>
              <a:t>  )</a:t>
            </a:r>
          </a:p>
          <a:p>
            <a:pPr defTabSz="457200">
              <a:spcBef>
                <a:spcPts val="0"/>
              </a:spcBef>
              <a:defRPr sz="1000" b="0">
                <a:solidFill>
                  <a:srgbClr val="000000"/>
                </a:solidFill>
                <a:latin typeface="Courier New"/>
                <a:ea typeface="Courier New"/>
                <a:cs typeface="Courier New"/>
                <a:sym typeface="Courier New"/>
              </a:defRPr>
            </a:pPr>
            <a:r>
              <a:rPr dirty="0"/>
              <a:t>}</a:t>
            </a:r>
          </a:p>
        </p:txBody>
      </p:sp>
      <p:sp>
        <p:nvSpPr>
          <p:cNvPr id="193" name="/&lt;path&gt; is used to define the location of the endpoint"/>
          <p:cNvSpPr/>
          <p:nvPr/>
        </p:nvSpPr>
        <p:spPr>
          <a:xfrm>
            <a:off x="2147901" y="8542112"/>
            <a:ext cx="2434911" cy="505223"/>
          </a:xfrm>
          <a:custGeom>
            <a:avLst/>
            <a:gdLst/>
            <a:ahLst/>
            <a:cxnLst>
              <a:cxn ang="0">
                <a:pos x="wd2" y="hd2"/>
              </a:cxn>
              <a:cxn ang="5400000">
                <a:pos x="wd2" y="hd2"/>
              </a:cxn>
              <a:cxn ang="10800000">
                <a:pos x="wd2" y="hd2"/>
              </a:cxn>
              <a:cxn ang="16200000">
                <a:pos x="wd2" y="hd2"/>
              </a:cxn>
            </a:cxnLst>
            <a:rect l="0" t="0" r="r" b="b"/>
            <a:pathLst>
              <a:path w="21600" h="21600" extrusionOk="0">
                <a:moveTo>
                  <a:pt x="11548" y="0"/>
                </a:moveTo>
                <a:cubicBezTo>
                  <a:pt x="11165" y="0"/>
                  <a:pt x="10854" y="1432"/>
                  <a:pt x="10854" y="3190"/>
                </a:cubicBezTo>
                <a:lnTo>
                  <a:pt x="10854" y="6041"/>
                </a:lnTo>
                <a:lnTo>
                  <a:pt x="0" y="2138"/>
                </a:lnTo>
                <a:lnTo>
                  <a:pt x="10854" y="9824"/>
                </a:lnTo>
                <a:lnTo>
                  <a:pt x="10854" y="18410"/>
                </a:lnTo>
                <a:cubicBezTo>
                  <a:pt x="10854" y="20168"/>
                  <a:pt x="11165" y="21600"/>
                  <a:pt x="11548" y="21600"/>
                </a:cubicBezTo>
                <a:lnTo>
                  <a:pt x="20906" y="21600"/>
                </a:lnTo>
                <a:cubicBezTo>
                  <a:pt x="21288" y="21600"/>
                  <a:pt x="21600" y="20168"/>
                  <a:pt x="21600" y="18410"/>
                </a:cubicBezTo>
                <a:lnTo>
                  <a:pt x="21600" y="3190"/>
                </a:lnTo>
                <a:cubicBezTo>
                  <a:pt x="21600" y="1432"/>
                  <a:pt x="21288" y="0"/>
                  <a:pt x="20906" y="0"/>
                </a:cubicBezTo>
                <a:lnTo>
                  <a:pt x="11548"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p>
            <a:pPr algn="ctr">
              <a:lnSpc>
                <a:spcPct val="80000"/>
              </a:lnSpc>
              <a:spcBef>
                <a:spcPts val="300"/>
              </a:spcBef>
              <a:buClr>
                <a:schemeClr val="accent4">
                  <a:hueOff val="384618"/>
                  <a:satOff val="3869"/>
                  <a:lumOff val="5802"/>
                </a:schemeClr>
              </a:buClr>
              <a:defRPr sz="1000">
                <a:solidFill>
                  <a:srgbClr val="FFFFFF"/>
                </a:solidFill>
              </a:defRPr>
            </a:pPr>
            <a:endParaRPr dirty="0"/>
          </a:p>
        </p:txBody>
      </p:sp>
      <p:sp>
        <p:nvSpPr>
          <p:cNvPr id="194" name="Plumber comments begin with #*"/>
          <p:cNvSpPr/>
          <p:nvPr/>
        </p:nvSpPr>
        <p:spPr>
          <a:xfrm>
            <a:off x="260230" y="7469264"/>
            <a:ext cx="988617" cy="556816"/>
          </a:xfrm>
          <a:custGeom>
            <a:avLst/>
            <a:gdLst/>
            <a:ahLst/>
            <a:cxnLst>
              <a:cxn ang="0">
                <a:pos x="wd2" y="hd2"/>
              </a:cxn>
              <a:cxn ang="5400000">
                <a:pos x="wd2" y="hd2"/>
              </a:cxn>
              <a:cxn ang="10800000">
                <a:pos x="wd2" y="hd2"/>
              </a:cxn>
              <a:cxn ang="16200000">
                <a:pos x="wd2" y="hd2"/>
              </a:cxn>
            </a:cxnLst>
            <a:rect l="0" t="0" r="r" b="b"/>
            <a:pathLst>
              <a:path w="21600" h="21600" extrusionOk="0">
                <a:moveTo>
                  <a:pt x="1630" y="0"/>
                </a:moveTo>
                <a:cubicBezTo>
                  <a:pt x="732" y="0"/>
                  <a:pt x="0" y="1299"/>
                  <a:pt x="0" y="2894"/>
                </a:cubicBezTo>
                <a:lnTo>
                  <a:pt x="0" y="15981"/>
                </a:lnTo>
                <a:cubicBezTo>
                  <a:pt x="0" y="17576"/>
                  <a:pt x="732" y="18875"/>
                  <a:pt x="1630" y="18875"/>
                </a:cubicBezTo>
                <a:lnTo>
                  <a:pt x="14030" y="18875"/>
                </a:lnTo>
                <a:lnTo>
                  <a:pt x="21600" y="21600"/>
                </a:lnTo>
                <a:lnTo>
                  <a:pt x="19744" y="17690"/>
                </a:lnTo>
                <a:cubicBezTo>
                  <a:pt x="19949" y="17206"/>
                  <a:pt x="20091" y="16632"/>
                  <a:pt x="20091" y="15981"/>
                </a:cubicBezTo>
                <a:lnTo>
                  <a:pt x="20091" y="2894"/>
                </a:lnTo>
                <a:cubicBezTo>
                  <a:pt x="20091" y="1299"/>
                  <a:pt x="19368" y="0"/>
                  <a:pt x="18470" y="0"/>
                </a:cubicBezTo>
                <a:lnTo>
                  <a:pt x="1630"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r>
              <a:t>Plumber comments begin with #*</a:t>
            </a:r>
          </a:p>
        </p:txBody>
      </p:sp>
      <p:sp>
        <p:nvSpPr>
          <p:cNvPr id="195" name="HTTP Method"/>
          <p:cNvSpPr/>
          <p:nvPr/>
        </p:nvSpPr>
        <p:spPr>
          <a:xfrm>
            <a:off x="286780" y="8627610"/>
            <a:ext cx="1189436" cy="2690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2115" y="5161"/>
                </a:lnTo>
                <a:lnTo>
                  <a:pt x="1355" y="5161"/>
                </a:lnTo>
                <a:cubicBezTo>
                  <a:pt x="608" y="5161"/>
                  <a:pt x="0" y="7850"/>
                  <a:pt x="0" y="11150"/>
                </a:cubicBezTo>
                <a:lnTo>
                  <a:pt x="0" y="15642"/>
                </a:lnTo>
                <a:cubicBezTo>
                  <a:pt x="0" y="18943"/>
                  <a:pt x="608" y="21600"/>
                  <a:pt x="1355" y="21600"/>
                </a:cubicBezTo>
                <a:lnTo>
                  <a:pt x="15250" y="21600"/>
                </a:lnTo>
                <a:cubicBezTo>
                  <a:pt x="15997" y="21600"/>
                  <a:pt x="16598" y="18943"/>
                  <a:pt x="16598" y="15642"/>
                </a:cubicBezTo>
                <a:lnTo>
                  <a:pt x="16598" y="11150"/>
                </a:lnTo>
                <a:cubicBezTo>
                  <a:pt x="16598" y="9900"/>
                  <a:pt x="16494" y="8797"/>
                  <a:pt x="16346" y="7837"/>
                </a:cubicBezTo>
                <a:lnTo>
                  <a:pt x="21600"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96" name="Identify as filter"/>
          <p:cNvSpPr/>
          <p:nvPr/>
        </p:nvSpPr>
        <p:spPr>
          <a:xfrm>
            <a:off x="4893270" y="7844784"/>
            <a:ext cx="1204516" cy="349648"/>
          </a:xfrm>
          <a:custGeom>
            <a:avLst/>
            <a:gdLst/>
            <a:ahLst/>
            <a:cxnLst>
              <a:cxn ang="0">
                <a:pos x="wd2" y="hd2"/>
              </a:cxn>
              <a:cxn ang="5400000">
                <a:pos x="wd2" y="hd2"/>
              </a:cxn>
              <a:cxn ang="10800000">
                <a:pos x="wd2" y="hd2"/>
              </a:cxn>
              <a:cxn ang="16200000">
                <a:pos x="wd2" y="hd2"/>
              </a:cxn>
            </a:cxnLst>
            <a:rect l="0" t="0" r="r" b="b"/>
            <a:pathLst>
              <a:path w="21600" h="21600" extrusionOk="0">
                <a:moveTo>
                  <a:pt x="1338" y="0"/>
                </a:moveTo>
                <a:cubicBezTo>
                  <a:pt x="601" y="0"/>
                  <a:pt x="0" y="2069"/>
                  <a:pt x="0" y="4609"/>
                </a:cubicBezTo>
                <a:lnTo>
                  <a:pt x="0" y="15323"/>
                </a:lnTo>
                <a:cubicBezTo>
                  <a:pt x="0" y="17863"/>
                  <a:pt x="601" y="19908"/>
                  <a:pt x="1338" y="19908"/>
                </a:cubicBezTo>
                <a:lnTo>
                  <a:pt x="13665" y="19908"/>
                </a:lnTo>
                <a:cubicBezTo>
                  <a:pt x="14011" y="19908"/>
                  <a:pt x="14317" y="19428"/>
                  <a:pt x="14554" y="18682"/>
                </a:cubicBezTo>
                <a:lnTo>
                  <a:pt x="21600" y="21600"/>
                </a:lnTo>
                <a:lnTo>
                  <a:pt x="14995" y="13289"/>
                </a:lnTo>
                <a:lnTo>
                  <a:pt x="14995" y="4609"/>
                </a:lnTo>
                <a:cubicBezTo>
                  <a:pt x="14995" y="2069"/>
                  <a:pt x="14402" y="0"/>
                  <a:pt x="13665" y="0"/>
                </a:cubicBezTo>
                <a:lnTo>
                  <a:pt x="1338"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97" name="Forward request"/>
          <p:cNvSpPr/>
          <p:nvPr/>
        </p:nvSpPr>
        <p:spPr>
          <a:xfrm>
            <a:off x="4989335" y="8360910"/>
            <a:ext cx="987029" cy="298054"/>
          </a:xfrm>
          <a:custGeom>
            <a:avLst/>
            <a:gdLst/>
            <a:ahLst/>
            <a:cxnLst>
              <a:cxn ang="0">
                <a:pos x="wd2" y="hd2"/>
              </a:cxn>
              <a:cxn ang="5400000">
                <a:pos x="wd2" y="hd2"/>
              </a:cxn>
              <a:cxn ang="10800000">
                <a:pos x="wd2" y="hd2"/>
              </a:cxn>
              <a:cxn ang="16200000">
                <a:pos x="wd2" y="hd2"/>
              </a:cxn>
            </a:cxnLst>
            <a:rect l="0" t="0" r="r" b="b"/>
            <a:pathLst>
              <a:path w="21600" h="21600" extrusionOk="0">
                <a:moveTo>
                  <a:pt x="1633" y="0"/>
                </a:moveTo>
                <a:cubicBezTo>
                  <a:pt x="733" y="0"/>
                  <a:pt x="0" y="2428"/>
                  <a:pt x="0" y="5407"/>
                </a:cubicBezTo>
                <a:lnTo>
                  <a:pt x="0" y="16193"/>
                </a:lnTo>
                <a:cubicBezTo>
                  <a:pt x="0" y="19172"/>
                  <a:pt x="733" y="21600"/>
                  <a:pt x="1633" y="21600"/>
                </a:cubicBezTo>
                <a:lnTo>
                  <a:pt x="13280" y="21600"/>
                </a:lnTo>
                <a:cubicBezTo>
                  <a:pt x="13872" y="21600"/>
                  <a:pt x="14367" y="20491"/>
                  <a:pt x="14652" y="18925"/>
                </a:cubicBezTo>
                <a:lnTo>
                  <a:pt x="21600" y="20334"/>
                </a:lnTo>
                <a:lnTo>
                  <a:pt x="14904" y="12483"/>
                </a:lnTo>
                <a:lnTo>
                  <a:pt x="14904" y="5407"/>
                </a:lnTo>
                <a:cubicBezTo>
                  <a:pt x="14904" y="2428"/>
                  <a:pt x="14179" y="0"/>
                  <a:pt x="13280" y="0"/>
                </a:cubicBezTo>
                <a:lnTo>
                  <a:pt x="1633"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r>
              <a:rPr dirty="0"/>
              <a:t>Forward</a:t>
            </a:r>
          </a:p>
        </p:txBody>
      </p:sp>
      <p:sp>
        <p:nvSpPr>
          <p:cNvPr id="198" name="Filter name"/>
          <p:cNvSpPr/>
          <p:nvPr/>
        </p:nvSpPr>
        <p:spPr>
          <a:xfrm>
            <a:off x="6936303" y="7751859"/>
            <a:ext cx="1621632" cy="478632"/>
          </a:xfrm>
          <a:custGeom>
            <a:avLst/>
            <a:gdLst/>
            <a:ahLst/>
            <a:cxnLst>
              <a:cxn ang="0">
                <a:pos x="wd2" y="hd2"/>
              </a:cxn>
              <a:cxn ang="5400000">
                <a:pos x="wd2" y="hd2"/>
              </a:cxn>
              <a:cxn ang="10800000">
                <a:pos x="wd2" y="hd2"/>
              </a:cxn>
              <a:cxn ang="16200000">
                <a:pos x="wd2" y="hd2"/>
              </a:cxn>
            </a:cxnLst>
            <a:rect l="0" t="0" r="r" b="b"/>
            <a:pathLst>
              <a:path w="21600" h="21600" extrusionOk="0">
                <a:moveTo>
                  <a:pt x="11456" y="0"/>
                </a:moveTo>
                <a:cubicBezTo>
                  <a:pt x="10908" y="0"/>
                  <a:pt x="10462" y="1512"/>
                  <a:pt x="10462" y="3367"/>
                </a:cubicBezTo>
                <a:lnTo>
                  <a:pt x="10462" y="7612"/>
                </a:lnTo>
                <a:cubicBezTo>
                  <a:pt x="10462" y="8099"/>
                  <a:pt x="10496" y="8555"/>
                  <a:pt x="10552" y="8973"/>
                </a:cubicBezTo>
                <a:lnTo>
                  <a:pt x="0" y="21600"/>
                </a:lnTo>
                <a:lnTo>
                  <a:pt x="12983" y="10961"/>
                </a:lnTo>
                <a:lnTo>
                  <a:pt x="20611" y="10961"/>
                </a:lnTo>
                <a:cubicBezTo>
                  <a:pt x="21159" y="10961"/>
                  <a:pt x="21600" y="9467"/>
                  <a:pt x="21600" y="7612"/>
                </a:cubicBezTo>
                <a:lnTo>
                  <a:pt x="21600" y="3367"/>
                </a:lnTo>
                <a:cubicBezTo>
                  <a:pt x="21600" y="1512"/>
                  <a:pt x="21159" y="0"/>
                  <a:pt x="20611" y="0"/>
                </a:cubicBezTo>
                <a:lnTo>
                  <a:pt x="11456"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199" name="Plumber: Build APIs with R"/>
          <p:cNvSpPr txBox="1"/>
          <p:nvPr/>
        </p:nvSpPr>
        <p:spPr>
          <a:xfrm>
            <a:off x="306210" y="6461374"/>
            <a:ext cx="3704540" cy="3211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400" dirty="0"/>
              <a:t>Plumber: Build APIs with R</a:t>
            </a:r>
          </a:p>
        </p:txBody>
      </p:sp>
      <p:sp>
        <p:nvSpPr>
          <p:cNvPr id="200" name="Specify API port"/>
          <p:cNvSpPr/>
          <p:nvPr/>
        </p:nvSpPr>
        <p:spPr>
          <a:xfrm>
            <a:off x="11167580" y="2300119"/>
            <a:ext cx="1466454" cy="361554"/>
          </a:xfrm>
          <a:custGeom>
            <a:avLst/>
            <a:gdLst/>
            <a:ahLst/>
            <a:cxnLst>
              <a:cxn ang="0">
                <a:pos x="wd2" y="hd2"/>
              </a:cxn>
              <a:cxn ang="5400000">
                <a:pos x="wd2" y="hd2"/>
              </a:cxn>
              <a:cxn ang="10800000">
                <a:pos x="wd2" y="hd2"/>
              </a:cxn>
              <a:cxn ang="16200000">
                <a:pos x="wd2" y="hd2"/>
              </a:cxn>
            </a:cxnLst>
            <a:rect l="0" t="0" r="r" b="b"/>
            <a:pathLst>
              <a:path w="21600" h="21600" extrusionOk="0">
                <a:moveTo>
                  <a:pt x="11481" y="0"/>
                </a:moveTo>
                <a:cubicBezTo>
                  <a:pt x="10875" y="0"/>
                  <a:pt x="10382" y="2001"/>
                  <a:pt x="10382" y="4458"/>
                </a:cubicBezTo>
                <a:lnTo>
                  <a:pt x="10382" y="7943"/>
                </a:lnTo>
                <a:lnTo>
                  <a:pt x="0" y="10101"/>
                </a:lnTo>
                <a:lnTo>
                  <a:pt x="10382" y="13183"/>
                </a:lnTo>
                <a:lnTo>
                  <a:pt x="10382" y="17142"/>
                </a:lnTo>
                <a:cubicBezTo>
                  <a:pt x="10382" y="19599"/>
                  <a:pt x="10875" y="21600"/>
                  <a:pt x="11481" y="21600"/>
                </a:cubicBezTo>
                <a:lnTo>
                  <a:pt x="20501" y="21600"/>
                </a:lnTo>
                <a:cubicBezTo>
                  <a:pt x="21107" y="21600"/>
                  <a:pt x="21600" y="19599"/>
                  <a:pt x="21600" y="17142"/>
                </a:cubicBezTo>
                <a:lnTo>
                  <a:pt x="21600" y="4458"/>
                </a:lnTo>
                <a:cubicBezTo>
                  <a:pt x="21600" y="2001"/>
                  <a:pt x="21107" y="0"/>
                  <a:pt x="20501" y="0"/>
                </a:cubicBezTo>
                <a:lnTo>
                  <a:pt x="11481"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01" name="Endpoint details"/>
          <p:cNvSpPr/>
          <p:nvPr/>
        </p:nvSpPr>
        <p:spPr>
          <a:xfrm>
            <a:off x="9583116" y="5401569"/>
            <a:ext cx="1123951" cy="34329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2669" y="7217"/>
                </a:lnTo>
                <a:lnTo>
                  <a:pt x="1434" y="7217"/>
                </a:lnTo>
                <a:cubicBezTo>
                  <a:pt x="644" y="7217"/>
                  <a:pt x="0" y="9324"/>
                  <a:pt x="0" y="11911"/>
                </a:cubicBezTo>
                <a:lnTo>
                  <a:pt x="0" y="16930"/>
                </a:lnTo>
                <a:cubicBezTo>
                  <a:pt x="0" y="19517"/>
                  <a:pt x="644" y="21600"/>
                  <a:pt x="1434" y="21600"/>
                </a:cubicBezTo>
                <a:lnTo>
                  <a:pt x="19991" y="21600"/>
                </a:lnTo>
                <a:cubicBezTo>
                  <a:pt x="20781" y="21600"/>
                  <a:pt x="21425" y="19517"/>
                  <a:pt x="21425" y="16930"/>
                </a:cubicBezTo>
                <a:lnTo>
                  <a:pt x="21425" y="11911"/>
                </a:lnTo>
                <a:cubicBezTo>
                  <a:pt x="21425" y="9324"/>
                  <a:pt x="20781" y="7217"/>
                  <a:pt x="19991" y="7217"/>
                </a:cubicBezTo>
                <a:lnTo>
                  <a:pt x="17809" y="7217"/>
                </a:lnTo>
                <a:lnTo>
                  <a:pt x="21600"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02" name="curl command used to send request"/>
          <p:cNvSpPr/>
          <p:nvPr/>
        </p:nvSpPr>
        <p:spPr>
          <a:xfrm>
            <a:off x="9457800" y="7111772"/>
            <a:ext cx="1341835" cy="529036"/>
          </a:xfrm>
          <a:custGeom>
            <a:avLst/>
            <a:gdLst/>
            <a:ahLst/>
            <a:cxnLst>
              <a:cxn ang="0">
                <a:pos x="wd2" y="hd2"/>
              </a:cxn>
              <a:cxn ang="5400000">
                <a:pos x="wd2" y="hd2"/>
              </a:cxn>
              <a:cxn ang="10800000">
                <a:pos x="wd2" y="hd2"/>
              </a:cxn>
              <a:cxn ang="16200000">
                <a:pos x="wd2" y="hd2"/>
              </a:cxn>
            </a:cxnLst>
            <a:rect l="0" t="0" r="r" b="b"/>
            <a:pathLst>
              <a:path w="21600" h="21600" extrusionOk="0">
                <a:moveTo>
                  <a:pt x="1201" y="0"/>
                </a:moveTo>
                <a:cubicBezTo>
                  <a:pt x="539" y="0"/>
                  <a:pt x="0" y="1368"/>
                  <a:pt x="0" y="3046"/>
                </a:cubicBezTo>
                <a:lnTo>
                  <a:pt x="0" y="10452"/>
                </a:lnTo>
                <a:cubicBezTo>
                  <a:pt x="0" y="12130"/>
                  <a:pt x="539" y="13482"/>
                  <a:pt x="1201" y="13482"/>
                </a:cubicBezTo>
                <a:lnTo>
                  <a:pt x="13863" y="13482"/>
                </a:lnTo>
                <a:lnTo>
                  <a:pt x="21600" y="21600"/>
                </a:lnTo>
                <a:lnTo>
                  <a:pt x="16943" y="13482"/>
                </a:lnTo>
                <a:lnTo>
                  <a:pt x="20399" y="13482"/>
                </a:lnTo>
                <a:cubicBezTo>
                  <a:pt x="21061" y="13482"/>
                  <a:pt x="21600" y="12130"/>
                  <a:pt x="21600" y="10452"/>
                </a:cubicBezTo>
                <a:lnTo>
                  <a:pt x="21600" y="3046"/>
                </a:lnTo>
                <a:cubicBezTo>
                  <a:pt x="21600" y="1368"/>
                  <a:pt x="21061" y="0"/>
                  <a:pt x="20399" y="0"/>
                </a:cubicBezTo>
                <a:lnTo>
                  <a:pt x="1201"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03" name="Parameter details"/>
          <p:cNvSpPr/>
          <p:nvPr/>
        </p:nvSpPr>
        <p:spPr>
          <a:xfrm>
            <a:off x="9462209" y="6015371"/>
            <a:ext cx="1293277" cy="227472"/>
          </a:xfrm>
          <a:custGeom>
            <a:avLst/>
            <a:gdLst/>
            <a:ahLst/>
            <a:cxnLst>
              <a:cxn ang="0">
                <a:pos x="wd2" y="hd2"/>
              </a:cxn>
              <a:cxn ang="5400000">
                <a:pos x="wd2" y="hd2"/>
              </a:cxn>
              <a:cxn ang="10800000">
                <a:pos x="wd2" y="hd2"/>
              </a:cxn>
              <a:cxn ang="16200000">
                <a:pos x="wd2" y="hd2"/>
              </a:cxn>
            </a:cxnLst>
            <a:rect l="0" t="0" r="r" b="b"/>
            <a:pathLst>
              <a:path w="21600" h="21600" extrusionOk="0">
                <a:moveTo>
                  <a:pt x="1375" y="0"/>
                </a:moveTo>
                <a:cubicBezTo>
                  <a:pt x="617" y="0"/>
                  <a:pt x="0" y="2619"/>
                  <a:pt x="0" y="5834"/>
                </a:cubicBezTo>
                <a:lnTo>
                  <a:pt x="0" y="12072"/>
                </a:lnTo>
                <a:cubicBezTo>
                  <a:pt x="0" y="15288"/>
                  <a:pt x="617" y="17876"/>
                  <a:pt x="1375" y="17876"/>
                </a:cubicBezTo>
                <a:lnTo>
                  <a:pt x="21600" y="21600"/>
                </a:lnTo>
                <a:lnTo>
                  <a:pt x="19728" y="17348"/>
                </a:lnTo>
                <a:cubicBezTo>
                  <a:pt x="20202" y="16432"/>
                  <a:pt x="20540" y="14428"/>
                  <a:pt x="20540" y="12072"/>
                </a:cubicBezTo>
                <a:lnTo>
                  <a:pt x="20540" y="5834"/>
                </a:lnTo>
                <a:cubicBezTo>
                  <a:pt x="20540" y="2619"/>
                  <a:pt x="19923" y="0"/>
                  <a:pt x="19165" y="0"/>
                </a:cubicBezTo>
                <a:lnTo>
                  <a:pt x="1375"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r>
              <a:rPr dirty="0"/>
              <a:t>Parameter details</a:t>
            </a:r>
          </a:p>
        </p:txBody>
      </p:sp>
      <p:sp>
        <p:nvSpPr>
          <p:cNvPr id="204" name="Edit parameters"/>
          <p:cNvSpPr/>
          <p:nvPr/>
        </p:nvSpPr>
        <p:spPr>
          <a:xfrm>
            <a:off x="11791413" y="6015371"/>
            <a:ext cx="1731567" cy="389335"/>
          </a:xfrm>
          <a:custGeom>
            <a:avLst/>
            <a:gdLst/>
            <a:ahLst/>
            <a:cxnLst>
              <a:cxn ang="0">
                <a:pos x="wd2" y="hd2"/>
              </a:cxn>
              <a:cxn ang="5400000">
                <a:pos x="wd2" y="hd2"/>
              </a:cxn>
              <a:cxn ang="10800000">
                <a:pos x="wd2" y="hd2"/>
              </a:cxn>
              <a:cxn ang="16200000">
                <a:pos x="wd2" y="hd2"/>
              </a:cxn>
            </a:cxnLst>
            <a:rect l="0" t="0" r="r" b="b"/>
            <a:pathLst>
              <a:path w="21600" h="21600" extrusionOk="0">
                <a:moveTo>
                  <a:pt x="8624" y="0"/>
                </a:moveTo>
                <a:cubicBezTo>
                  <a:pt x="8111" y="0"/>
                  <a:pt x="7693" y="1858"/>
                  <a:pt x="7693" y="4139"/>
                </a:cubicBezTo>
                <a:lnTo>
                  <a:pt x="7693" y="8565"/>
                </a:lnTo>
                <a:cubicBezTo>
                  <a:pt x="7693" y="9506"/>
                  <a:pt x="7777" y="10337"/>
                  <a:pt x="7896" y="11031"/>
                </a:cubicBezTo>
                <a:lnTo>
                  <a:pt x="0" y="21600"/>
                </a:lnTo>
                <a:lnTo>
                  <a:pt x="11832" y="12683"/>
                </a:lnTo>
                <a:lnTo>
                  <a:pt x="20669" y="12683"/>
                </a:lnTo>
                <a:cubicBezTo>
                  <a:pt x="21182" y="12683"/>
                  <a:pt x="21600" y="10846"/>
                  <a:pt x="21600" y="8565"/>
                </a:cubicBezTo>
                <a:lnTo>
                  <a:pt x="21600" y="4139"/>
                </a:lnTo>
                <a:cubicBezTo>
                  <a:pt x="21600" y="1858"/>
                  <a:pt x="21182" y="0"/>
                  <a:pt x="20669" y="0"/>
                </a:cubicBezTo>
                <a:lnTo>
                  <a:pt x="8624"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05" name="Send request"/>
          <p:cNvSpPr/>
          <p:nvPr/>
        </p:nvSpPr>
        <p:spPr>
          <a:xfrm>
            <a:off x="9912125" y="6476067"/>
            <a:ext cx="1037433" cy="329407"/>
          </a:xfrm>
          <a:custGeom>
            <a:avLst/>
            <a:gdLst/>
            <a:ahLst/>
            <a:cxnLst>
              <a:cxn ang="0">
                <a:pos x="wd2" y="hd2"/>
              </a:cxn>
              <a:cxn ang="5400000">
                <a:pos x="wd2" y="hd2"/>
              </a:cxn>
              <a:cxn ang="10800000">
                <a:pos x="wd2" y="hd2"/>
              </a:cxn>
              <a:cxn ang="16200000">
                <a:pos x="wd2" y="hd2"/>
              </a:cxn>
            </a:cxnLst>
            <a:rect l="0" t="0" r="r" b="b"/>
            <a:pathLst>
              <a:path w="21600" h="21600" extrusionOk="0">
                <a:moveTo>
                  <a:pt x="1553" y="0"/>
                </a:moveTo>
                <a:cubicBezTo>
                  <a:pt x="697" y="0"/>
                  <a:pt x="0" y="2196"/>
                  <a:pt x="0" y="4893"/>
                </a:cubicBezTo>
                <a:lnTo>
                  <a:pt x="0" y="10123"/>
                </a:lnTo>
                <a:cubicBezTo>
                  <a:pt x="0" y="12819"/>
                  <a:pt x="697" y="14990"/>
                  <a:pt x="1553" y="14990"/>
                </a:cubicBezTo>
                <a:lnTo>
                  <a:pt x="11238" y="14990"/>
                </a:lnTo>
                <a:lnTo>
                  <a:pt x="21600" y="21600"/>
                </a:lnTo>
                <a:lnTo>
                  <a:pt x="17485" y="14626"/>
                </a:lnTo>
                <a:cubicBezTo>
                  <a:pt x="18041" y="13884"/>
                  <a:pt x="18427" y="12145"/>
                  <a:pt x="18427" y="10123"/>
                </a:cubicBezTo>
                <a:lnTo>
                  <a:pt x="18427" y="4893"/>
                </a:lnTo>
                <a:cubicBezTo>
                  <a:pt x="18427" y="2196"/>
                  <a:pt x="17738" y="0"/>
                  <a:pt x="16882" y="0"/>
                </a:cubicBezTo>
                <a:lnTo>
                  <a:pt x="1553"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pic>
        <p:nvPicPr>
          <p:cNvPr id="206" name="plumber.png" descr="plumber.png"/>
          <p:cNvPicPr>
            <a:picLocks noChangeAspect="1"/>
          </p:cNvPicPr>
          <p:nvPr/>
        </p:nvPicPr>
        <p:blipFill>
          <a:blip r:embed="rId5"/>
          <a:stretch>
            <a:fillRect/>
          </a:stretch>
        </p:blipFill>
        <p:spPr>
          <a:xfrm>
            <a:off x="12362293" y="200492"/>
            <a:ext cx="1384301" cy="1604559"/>
          </a:xfrm>
          <a:prstGeom prst="rect">
            <a:avLst/>
          </a:prstGeom>
          <a:ln w="12700">
            <a:miter lim="400000"/>
          </a:ln>
        </p:spPr>
      </p:pic>
      <p:sp>
        <p:nvSpPr>
          <p:cNvPr id="207" name="FILTERS"/>
          <p:cNvSpPr/>
          <p:nvPr/>
        </p:nvSpPr>
        <p:spPr>
          <a:xfrm>
            <a:off x="4797592" y="2082180"/>
            <a:ext cx="1155701" cy="316214"/>
          </a:xfrm>
          <a:prstGeom prst="roundRect">
            <a:avLst>
              <a:gd name="adj" fmla="val 50000"/>
            </a:avLst>
          </a:pr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lvl1pPr algn="ctr">
              <a:defRPr>
                <a:solidFill>
                  <a:srgbClr val="FFFFFF"/>
                </a:solidFill>
              </a:defRPr>
            </a:lvl1pPr>
          </a:lstStyle>
          <a:p>
            <a:r>
              <a:t>FILTERS</a:t>
            </a:r>
          </a:p>
        </p:txBody>
      </p:sp>
      <p:sp>
        <p:nvSpPr>
          <p:cNvPr id="208" name="PARSER"/>
          <p:cNvSpPr/>
          <p:nvPr/>
        </p:nvSpPr>
        <p:spPr>
          <a:xfrm>
            <a:off x="4797592" y="3292499"/>
            <a:ext cx="1155701" cy="316215"/>
          </a:xfrm>
          <a:prstGeom prst="roundRect">
            <a:avLst>
              <a:gd name="adj" fmla="val 50000"/>
            </a:avLst>
          </a:pr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lvl1pPr algn="ctr">
              <a:defRPr>
                <a:solidFill>
                  <a:srgbClr val="FFFFFF"/>
                </a:solidFill>
              </a:defRPr>
            </a:lvl1pPr>
          </a:lstStyle>
          <a:p>
            <a:r>
              <a:t>PARSER</a:t>
            </a:r>
          </a:p>
        </p:txBody>
      </p:sp>
      <p:sp>
        <p:nvSpPr>
          <p:cNvPr id="209" name="ENDPOINT"/>
          <p:cNvSpPr/>
          <p:nvPr/>
        </p:nvSpPr>
        <p:spPr>
          <a:xfrm>
            <a:off x="4794051" y="4506524"/>
            <a:ext cx="1155701" cy="316215"/>
          </a:xfrm>
          <a:prstGeom prst="roundRect">
            <a:avLst>
              <a:gd name="adj" fmla="val 50000"/>
            </a:avLst>
          </a:pr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lvl1pPr algn="ctr">
              <a:defRPr>
                <a:solidFill>
                  <a:srgbClr val="FFFFFF"/>
                </a:solidFill>
              </a:defRPr>
            </a:lvl1pPr>
          </a:lstStyle>
          <a:p>
            <a:r>
              <a:t>ENDPOINT</a:t>
            </a:r>
          </a:p>
        </p:txBody>
      </p:sp>
      <p:sp>
        <p:nvSpPr>
          <p:cNvPr id="210" name="SERIALIZER"/>
          <p:cNvSpPr/>
          <p:nvPr/>
        </p:nvSpPr>
        <p:spPr>
          <a:xfrm>
            <a:off x="4794051" y="6339700"/>
            <a:ext cx="1155564" cy="316215"/>
          </a:xfrm>
          <a:prstGeom prst="roundRect">
            <a:avLst>
              <a:gd name="adj" fmla="val 50000"/>
            </a:avLst>
          </a:pr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lvl1pPr algn="ctr">
              <a:defRPr>
                <a:solidFill>
                  <a:srgbClr val="FFFFFF"/>
                </a:solidFill>
              </a:defRPr>
            </a:lvl1pPr>
          </a:lstStyle>
          <a:p>
            <a:r>
              <a:t>SERIALIZER</a:t>
            </a:r>
          </a:p>
        </p:txBody>
      </p:sp>
      <p:sp>
        <p:nvSpPr>
          <p:cNvPr id="211" name="Parsers determine how Plumber parses the incoming request body. By default Plumber parses the request body as JavaScript Object Notation (JSON). Other parsers, including custom parsers, are identified using the @parser [parser name] tag. All registered p"/>
          <p:cNvSpPr txBox="1"/>
          <p:nvPr/>
        </p:nvSpPr>
        <p:spPr>
          <a:xfrm>
            <a:off x="5009308" y="3658078"/>
            <a:ext cx="4296975" cy="875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spAutoFit/>
          </a:bodyPr>
          <a:lstStyle/>
          <a:p>
            <a:pPr>
              <a:lnSpc>
                <a:spcPct val="90000"/>
              </a:lnSpc>
              <a:spcBef>
                <a:spcPts val="300"/>
              </a:spcBef>
              <a:buClr>
                <a:schemeClr val="accent4">
                  <a:hueOff val="384618"/>
                  <a:satOff val="3869"/>
                  <a:lumOff val="5802"/>
                </a:schemeClr>
              </a:buClr>
              <a:defRPr b="0">
                <a:solidFill>
                  <a:srgbClr val="000000"/>
                </a:solidFill>
              </a:defRPr>
            </a:pPr>
            <a:r>
              <a:rPr sz="1100" dirty="0"/>
              <a:t>Parsers determine how Plumber parses the incoming request body. By default Plumber parses the request body as JavaScript Object Notation (JSON). Other parsers, including custom parsers, are identified using the </a:t>
            </a:r>
            <a:r>
              <a:rPr sz="1100" dirty="0">
                <a:latin typeface="Courier"/>
                <a:ea typeface="Courier"/>
                <a:cs typeface="Courier"/>
                <a:sym typeface="Courier"/>
              </a:rPr>
              <a:t>@parser [parser name]</a:t>
            </a:r>
            <a:r>
              <a:rPr sz="1100" dirty="0"/>
              <a:t> tag. All registered parsers can be viewed with </a:t>
            </a:r>
            <a:r>
              <a:rPr sz="1100" dirty="0" err="1">
                <a:latin typeface="Courier"/>
                <a:ea typeface="Courier"/>
                <a:cs typeface="Courier"/>
                <a:sym typeface="Courier"/>
              </a:rPr>
              <a:t>registered_parsers</a:t>
            </a:r>
            <a:r>
              <a:rPr sz="1100" dirty="0">
                <a:latin typeface="Courier"/>
                <a:ea typeface="Courier"/>
                <a:cs typeface="Courier"/>
                <a:sym typeface="Courier"/>
              </a:rPr>
              <a:t>()</a:t>
            </a:r>
            <a:r>
              <a:rPr sz="1100" dirty="0"/>
              <a:t>.</a:t>
            </a:r>
          </a:p>
        </p:txBody>
      </p:sp>
      <p:sp>
        <p:nvSpPr>
          <p:cNvPr id="212" name="Parser"/>
          <p:cNvSpPr/>
          <p:nvPr/>
        </p:nvSpPr>
        <p:spPr>
          <a:xfrm>
            <a:off x="5240108" y="9274879"/>
            <a:ext cx="808832" cy="228601"/>
          </a:xfrm>
          <a:custGeom>
            <a:avLst/>
            <a:gdLst/>
            <a:ahLst/>
            <a:cxnLst>
              <a:cxn ang="0">
                <a:pos x="wd2" y="hd2"/>
              </a:cxn>
              <a:cxn ang="5400000">
                <a:pos x="wd2" y="hd2"/>
              </a:cxn>
              <a:cxn ang="10800000">
                <a:pos x="wd2" y="hd2"/>
              </a:cxn>
              <a:cxn ang="16200000">
                <a:pos x="wd2" y="hd2"/>
              </a:cxn>
            </a:cxnLst>
            <a:rect l="0" t="0" r="r" b="b"/>
            <a:pathLst>
              <a:path w="21600" h="21600" extrusionOk="0">
                <a:moveTo>
                  <a:pt x="1993" y="0"/>
                </a:moveTo>
                <a:cubicBezTo>
                  <a:pt x="895" y="0"/>
                  <a:pt x="0" y="3165"/>
                  <a:pt x="0" y="7050"/>
                </a:cubicBezTo>
                <a:lnTo>
                  <a:pt x="0" y="14588"/>
                </a:lnTo>
                <a:cubicBezTo>
                  <a:pt x="0" y="18472"/>
                  <a:pt x="895" y="21600"/>
                  <a:pt x="1993" y="21600"/>
                </a:cubicBezTo>
                <a:lnTo>
                  <a:pt x="12528" y="21600"/>
                </a:lnTo>
                <a:cubicBezTo>
                  <a:pt x="13626" y="21600"/>
                  <a:pt x="14520" y="18472"/>
                  <a:pt x="14520" y="14588"/>
                </a:cubicBezTo>
                <a:lnTo>
                  <a:pt x="14520" y="13462"/>
                </a:lnTo>
                <a:lnTo>
                  <a:pt x="21600" y="7725"/>
                </a:lnTo>
                <a:lnTo>
                  <a:pt x="14404" y="5100"/>
                </a:lnTo>
                <a:cubicBezTo>
                  <a:pt x="14161" y="2186"/>
                  <a:pt x="13430" y="0"/>
                  <a:pt x="12528" y="0"/>
                </a:cubicBezTo>
                <a:lnTo>
                  <a:pt x="1993"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pPr algn="l"/>
            <a:r>
              <a:rPr dirty="0"/>
              <a:t>Parser</a:t>
            </a:r>
          </a:p>
        </p:txBody>
      </p:sp>
      <p:sp>
        <p:nvSpPr>
          <p:cNvPr id="213" name="Línea"/>
          <p:cNvSpPr/>
          <p:nvPr/>
        </p:nvSpPr>
        <p:spPr>
          <a:xfrm>
            <a:off x="4989335" y="2392440"/>
            <a:ext cx="1" cy="884361"/>
          </a:xfrm>
          <a:prstGeom prst="line">
            <a:avLst/>
          </a:prstGeom>
          <a:ln w="25400">
            <a:solidFill>
              <a:srgbClr val="008471"/>
            </a:solidFill>
            <a:miter lim="400000"/>
            <a:headEnd type="triangle" len="sm"/>
          </a:ln>
        </p:spPr>
        <p:txBody>
          <a:bodyPr lIns="54570" tIns="54570" rIns="54570" bIns="54570" anchor="ctr"/>
          <a:lstStyle/>
          <a:p>
            <a:pPr>
              <a:lnSpc>
                <a:spcPct val="80000"/>
              </a:lnSpc>
              <a:spcBef>
                <a:spcPts val="600"/>
              </a:spcBef>
              <a:defRPr b="0">
                <a:solidFill>
                  <a:srgbClr val="000000"/>
                </a:solidFill>
              </a:defRPr>
            </a:pPr>
            <a:endParaRPr/>
          </a:p>
        </p:txBody>
      </p:sp>
      <p:sp>
        <p:nvSpPr>
          <p:cNvPr id="214" name="Línea"/>
          <p:cNvSpPr/>
          <p:nvPr/>
        </p:nvSpPr>
        <p:spPr>
          <a:xfrm>
            <a:off x="4989335" y="3430401"/>
            <a:ext cx="1" cy="1154007"/>
          </a:xfrm>
          <a:prstGeom prst="line">
            <a:avLst/>
          </a:prstGeom>
          <a:ln w="25400">
            <a:solidFill>
              <a:srgbClr val="008471"/>
            </a:solidFill>
            <a:miter lim="400000"/>
            <a:headEnd type="triangle" len="sm"/>
          </a:ln>
        </p:spPr>
        <p:txBody>
          <a:bodyPr lIns="54570" tIns="54570" rIns="54570" bIns="54570" anchor="ctr"/>
          <a:lstStyle/>
          <a:p>
            <a:pPr>
              <a:lnSpc>
                <a:spcPct val="80000"/>
              </a:lnSpc>
              <a:spcBef>
                <a:spcPts val="600"/>
              </a:spcBef>
              <a:defRPr b="0">
                <a:solidFill>
                  <a:srgbClr val="000000"/>
                </a:solidFill>
              </a:defRPr>
            </a:pPr>
            <a:endParaRPr/>
          </a:p>
        </p:txBody>
      </p:sp>
      <p:sp>
        <p:nvSpPr>
          <p:cNvPr id="215" name="Línea"/>
          <p:cNvSpPr/>
          <p:nvPr/>
        </p:nvSpPr>
        <p:spPr>
          <a:xfrm>
            <a:off x="4989335" y="4809699"/>
            <a:ext cx="1" cy="1560252"/>
          </a:xfrm>
          <a:prstGeom prst="line">
            <a:avLst/>
          </a:prstGeom>
          <a:ln w="25400">
            <a:solidFill>
              <a:srgbClr val="008471"/>
            </a:solidFill>
            <a:miter lim="400000"/>
            <a:headEnd type="triangle" len="sm"/>
          </a:ln>
        </p:spPr>
        <p:txBody>
          <a:bodyPr lIns="54570" tIns="54570" rIns="54570" bIns="54570" anchor="ctr"/>
          <a:lstStyle/>
          <a:p>
            <a:pPr>
              <a:lnSpc>
                <a:spcPct val="80000"/>
              </a:lnSpc>
              <a:spcBef>
                <a:spcPts val="600"/>
              </a:spcBef>
              <a:defRPr b="0">
                <a:solidFill>
                  <a:srgbClr val="000000"/>
                </a:solidFill>
              </a:defRPr>
            </a:pPr>
            <a:endParaRPr/>
          </a:p>
        </p:txBody>
      </p:sp>
      <p:sp>
        <p:nvSpPr>
          <p:cNvPr id="216" name="Opt out of the log filter"/>
          <p:cNvSpPr/>
          <p:nvPr/>
        </p:nvSpPr>
        <p:spPr>
          <a:xfrm>
            <a:off x="7023211" y="9161016"/>
            <a:ext cx="2217739" cy="326233"/>
          </a:xfrm>
          <a:custGeom>
            <a:avLst/>
            <a:gdLst/>
            <a:ahLst/>
            <a:cxnLst>
              <a:cxn ang="0">
                <a:pos x="wd2" y="hd2"/>
              </a:cxn>
              <a:cxn ang="5400000">
                <a:pos x="wd2" y="hd2"/>
              </a:cxn>
              <a:cxn ang="10800000">
                <a:pos x="wd2" y="hd2"/>
              </a:cxn>
              <a:cxn ang="16200000">
                <a:pos x="wd2" y="hd2"/>
              </a:cxn>
            </a:cxnLst>
            <a:rect l="0" t="0" r="r" b="b"/>
            <a:pathLst>
              <a:path w="21600" h="21600" extrusionOk="0">
                <a:moveTo>
                  <a:pt x="14998" y="0"/>
                </a:moveTo>
                <a:cubicBezTo>
                  <a:pt x="14597" y="0"/>
                  <a:pt x="14271" y="2218"/>
                  <a:pt x="14271" y="4940"/>
                </a:cubicBezTo>
                <a:lnTo>
                  <a:pt x="14271" y="6464"/>
                </a:lnTo>
                <a:lnTo>
                  <a:pt x="0" y="3836"/>
                </a:lnTo>
                <a:lnTo>
                  <a:pt x="14271" y="12298"/>
                </a:lnTo>
                <a:lnTo>
                  <a:pt x="14271" y="16660"/>
                </a:lnTo>
                <a:cubicBezTo>
                  <a:pt x="14271" y="19382"/>
                  <a:pt x="14597" y="21600"/>
                  <a:pt x="14998" y="21600"/>
                </a:cubicBezTo>
                <a:lnTo>
                  <a:pt x="20873" y="21600"/>
                </a:lnTo>
                <a:cubicBezTo>
                  <a:pt x="21274" y="21600"/>
                  <a:pt x="21600" y="19382"/>
                  <a:pt x="21600" y="16660"/>
                </a:cubicBezTo>
                <a:lnTo>
                  <a:pt x="21600" y="4940"/>
                </a:lnTo>
                <a:cubicBezTo>
                  <a:pt x="21600" y="2218"/>
                  <a:pt x="21274" y="0"/>
                  <a:pt x="20873" y="0"/>
                </a:cubicBezTo>
                <a:lnTo>
                  <a:pt x="14998"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pic>
        <p:nvPicPr>
          <p:cNvPr id="217" name="posit-full-color.png" descr="posit-full-color.png"/>
          <p:cNvPicPr>
            <a:picLocks noChangeAspect="1"/>
          </p:cNvPicPr>
          <p:nvPr/>
        </p:nvPicPr>
        <p:blipFill>
          <a:blip r:embed="rId6"/>
          <a:srcRect/>
          <a:stretch>
            <a:fillRect/>
          </a:stretch>
        </p:blipFill>
        <p:spPr>
          <a:xfrm>
            <a:off x="382542" y="10050579"/>
            <a:ext cx="1719068" cy="544372"/>
          </a:xfrm>
          <a:prstGeom prst="rect">
            <a:avLst/>
          </a:prstGeom>
          <a:ln w="12700">
            <a:miter lim="400000"/>
          </a:ln>
        </p:spPr>
      </p:pic>
      <p:sp>
        <p:nvSpPr>
          <p:cNvPr id="218" name="CC BY SA Posit Software, PBC  •   info@posit.co  •   posit.co  •  Learn more at www.rplumber.io  •  HTML cheatsheets at pos.it/cheatsheets  •  plumber  1.2.2  •  Updated: 2024-05"/>
          <p:cNvSpPr txBox="1"/>
          <p:nvPr/>
        </p:nvSpPr>
        <p:spPr>
          <a:xfrm>
            <a:off x="2353572" y="10340910"/>
            <a:ext cx="11322666" cy="2488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spAutoFit/>
          </a:bodyPr>
          <a:lstStyle/>
          <a:p>
            <a:pPr algn="r">
              <a:lnSpc>
                <a:spcPct val="90000"/>
              </a:lnSpc>
              <a:spcBef>
                <a:spcPts val="0"/>
              </a:spcBef>
              <a:defRPr sz="900" b="0">
                <a:solidFill>
                  <a:srgbClr val="000000"/>
                </a:solidFill>
              </a:defRPr>
            </a:pPr>
            <a:r>
              <a:t>CC BY SA Posit Software, PBC  •   </a:t>
            </a:r>
            <a:r>
              <a:rPr>
                <a:hlinkClick r:id="rId7"/>
              </a:rPr>
              <a:t>info@posit.co</a:t>
            </a:r>
            <a:r>
              <a:t>  •   </a:t>
            </a:r>
            <a:r>
              <a:rPr>
                <a:hlinkClick r:id="rId8"/>
              </a:rPr>
              <a:t>posit.co</a:t>
            </a:r>
            <a:r>
              <a:t>  •  Learn more at </a:t>
            </a:r>
            <a:r>
              <a:rPr b="1">
                <a:hlinkClick r:id="rId9"/>
              </a:rPr>
              <a:t>www.rplumber.io</a:t>
            </a:r>
            <a:r>
              <a:t>  •  HTML cheatsheets at </a:t>
            </a:r>
            <a:r>
              <a:rPr b="1">
                <a:hlinkClick r:id="rId10"/>
              </a:rPr>
              <a:t>pos.it/cheatsheets</a:t>
            </a:r>
            <a:r>
              <a:t>  •  plumber  1.2.2  •  Updated: 2024-05</a:t>
            </a:r>
          </a:p>
        </p:txBody>
      </p:sp>
      <p:sp>
        <p:nvSpPr>
          <p:cNvPr id="2" name="request">
            <a:extLst>
              <a:ext uri="{FF2B5EF4-FFF2-40B4-BE49-F238E27FC236}">
                <a16:creationId xmlns:a16="http://schemas.microsoft.com/office/drawing/2014/main" id="{0708D9B5-8965-B0D2-E7F4-75B30D56D61F}"/>
              </a:ext>
            </a:extLst>
          </p:cNvPr>
          <p:cNvSpPr txBox="1"/>
          <p:nvPr/>
        </p:nvSpPr>
        <p:spPr>
          <a:xfrm>
            <a:off x="419506" y="2337108"/>
            <a:ext cx="563366" cy="22890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normAutofit/>
          </a:bodyPr>
          <a:lstStyle>
            <a:lvl1pPr>
              <a:lnSpc>
                <a:spcPct val="90000"/>
              </a:lnSpc>
              <a:spcBef>
                <a:spcPts val="600"/>
              </a:spcBef>
              <a:defRPr b="0">
                <a:solidFill>
                  <a:srgbClr val="000000"/>
                </a:solidFill>
              </a:defRPr>
            </a:lvl1pPr>
          </a:lstStyle>
          <a:p>
            <a:r>
              <a:rPr lang="en-US" dirty="0"/>
              <a:t>client</a:t>
            </a:r>
            <a:endParaRPr dirty="0"/>
          </a:p>
        </p:txBody>
      </p:sp>
      <p:sp>
        <p:nvSpPr>
          <p:cNvPr id="3" name="request">
            <a:extLst>
              <a:ext uri="{FF2B5EF4-FFF2-40B4-BE49-F238E27FC236}">
                <a16:creationId xmlns:a16="http://schemas.microsoft.com/office/drawing/2014/main" id="{E29B3DC2-A636-FFAD-9EA7-1EB6612EDCC1}"/>
              </a:ext>
            </a:extLst>
          </p:cNvPr>
          <p:cNvSpPr txBox="1"/>
          <p:nvPr/>
        </p:nvSpPr>
        <p:spPr>
          <a:xfrm>
            <a:off x="3949853" y="2362281"/>
            <a:ext cx="563366" cy="22890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normAutofit/>
          </a:bodyPr>
          <a:lstStyle>
            <a:lvl1pPr>
              <a:lnSpc>
                <a:spcPct val="90000"/>
              </a:lnSpc>
              <a:spcBef>
                <a:spcPts val="600"/>
              </a:spcBef>
              <a:defRPr b="0">
                <a:solidFill>
                  <a:srgbClr val="000000"/>
                </a:solidFill>
              </a:defRPr>
            </a:lvl1pPr>
          </a:lstStyle>
          <a:p>
            <a:r>
              <a:rPr lang="en-US" dirty="0"/>
              <a:t>server</a:t>
            </a:r>
            <a:endParaRPr dirty="0"/>
          </a:p>
        </p:txBody>
      </p:sp>
      <p:sp>
        <p:nvSpPr>
          <p:cNvPr id="4" name="Rectangle: Rounded Corners 3">
            <a:extLst>
              <a:ext uri="{FF2B5EF4-FFF2-40B4-BE49-F238E27FC236}">
                <a16:creationId xmlns:a16="http://schemas.microsoft.com/office/drawing/2014/main" id="{55E513C6-F764-CB4F-1EAF-6A5A541E904E}"/>
              </a:ext>
            </a:extLst>
          </p:cNvPr>
          <p:cNvSpPr/>
          <p:nvPr/>
        </p:nvSpPr>
        <p:spPr>
          <a:xfrm>
            <a:off x="419506" y="2013094"/>
            <a:ext cx="403679" cy="285379"/>
          </a:xfrm>
          <a:prstGeom prst="roundRect">
            <a:avLst/>
          </a:prstGeom>
          <a:noFill/>
          <a:ln w="28575" cap="flat">
            <a:solidFill>
              <a:schemeClr val="tx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1200" i="0" u="none" strike="noStrike" cap="none" spc="0" normalizeH="0" baseline="0" dirty="0">
                <a:ln>
                  <a:noFill/>
                </a:ln>
                <a:solidFill>
                  <a:srgbClr val="000000"/>
                </a:solidFill>
                <a:effectLst/>
                <a:uFillTx/>
                <a:latin typeface="+mn-lt"/>
                <a:ea typeface="+mn-ea"/>
                <a:cs typeface="+mn-cs"/>
                <a:sym typeface="Helvetica"/>
              </a:rPr>
              <a:t>?</a:t>
            </a:r>
            <a:endParaRPr kumimoji="0" lang="es-ES" sz="1200" i="0" u="none" strike="noStrike" cap="none" spc="0" normalizeH="0" baseline="0" dirty="0">
              <a:ln>
                <a:noFill/>
              </a:ln>
              <a:solidFill>
                <a:srgbClr val="000000"/>
              </a:solidFill>
              <a:effectLst/>
              <a:uFillTx/>
              <a:latin typeface="+mn-lt"/>
              <a:ea typeface="+mn-ea"/>
              <a:cs typeface="+mn-cs"/>
              <a:sym typeface="Helvetica"/>
            </a:endParaRPr>
          </a:p>
        </p:txBody>
      </p:sp>
      <p:sp>
        <p:nvSpPr>
          <p:cNvPr id="5" name="Rectangle: Rounded Corners 4">
            <a:extLst>
              <a:ext uri="{FF2B5EF4-FFF2-40B4-BE49-F238E27FC236}">
                <a16:creationId xmlns:a16="http://schemas.microsoft.com/office/drawing/2014/main" id="{09D9AAED-9744-3457-0A74-8518847996C0}"/>
              </a:ext>
            </a:extLst>
          </p:cNvPr>
          <p:cNvSpPr/>
          <p:nvPr/>
        </p:nvSpPr>
        <p:spPr>
          <a:xfrm>
            <a:off x="3962226" y="2063414"/>
            <a:ext cx="403679" cy="285379"/>
          </a:xfrm>
          <a:prstGeom prst="roundRect">
            <a:avLst/>
          </a:prstGeom>
          <a:noFill/>
          <a:ln w="28575" cap="flat">
            <a:solidFill>
              <a:schemeClr val="tx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1200" i="0" u="none" strike="noStrike" cap="none" spc="0" normalizeH="0" baseline="0" dirty="0">
                <a:ln>
                  <a:noFill/>
                </a:ln>
                <a:solidFill>
                  <a:srgbClr val="000000"/>
                </a:solidFill>
                <a:effectLst/>
                <a:uFillTx/>
                <a:latin typeface="+mn-lt"/>
                <a:ea typeface="+mn-ea"/>
                <a:cs typeface="+mn-cs"/>
                <a:sym typeface="Helvetica"/>
              </a:rPr>
              <a:t>?</a:t>
            </a:r>
            <a:endParaRPr kumimoji="0" lang="es-ES" sz="1200" i="0" u="none" strike="noStrike" cap="none" spc="0" normalizeH="0" baseline="0" dirty="0">
              <a:ln>
                <a:noFill/>
              </a:ln>
              <a:solidFill>
                <a:srgbClr val="000000"/>
              </a:solidFill>
              <a:effectLst/>
              <a:uFillTx/>
              <a:latin typeface="+mn-lt"/>
              <a:ea typeface="+mn-ea"/>
              <a:cs typeface="+mn-cs"/>
              <a:sym typeface="Helvetica"/>
            </a:endParaRPr>
          </a:p>
        </p:txBody>
      </p:sp>
      <p:sp>
        <p:nvSpPr>
          <p:cNvPr id="6" name="TextBox 5">
            <a:extLst>
              <a:ext uri="{FF2B5EF4-FFF2-40B4-BE49-F238E27FC236}">
                <a16:creationId xmlns:a16="http://schemas.microsoft.com/office/drawing/2014/main" id="{FABB3443-F89E-0A58-C7BD-496387222AE5}"/>
              </a:ext>
            </a:extLst>
          </p:cNvPr>
          <p:cNvSpPr txBox="1"/>
          <p:nvPr/>
        </p:nvSpPr>
        <p:spPr>
          <a:xfrm>
            <a:off x="1515589" y="3397485"/>
            <a:ext cx="414812" cy="3051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100" b="1" i="0" u="none" strike="noStrike" cap="none" spc="0" normalizeH="0" baseline="0" dirty="0">
                <a:ln>
                  <a:noFill/>
                </a:ln>
                <a:solidFill>
                  <a:schemeClr val="bg1"/>
                </a:solidFill>
                <a:effectLst/>
                <a:uFillTx/>
                <a:latin typeface="+mn-lt"/>
                <a:ea typeface="+mn-ea"/>
                <a:cs typeface="+mn-cs"/>
                <a:sym typeface="Helvetica"/>
              </a:rPr>
              <a:t>Path</a:t>
            </a:r>
            <a:endParaRPr kumimoji="0" lang="es-ES" sz="1100" b="1" i="0" u="none" strike="noStrike" cap="none" spc="0" normalizeH="0" baseline="0" dirty="0">
              <a:ln>
                <a:noFill/>
              </a:ln>
              <a:solidFill>
                <a:schemeClr val="bg1"/>
              </a:solidFill>
              <a:effectLst/>
              <a:uFillTx/>
              <a:latin typeface="+mn-lt"/>
              <a:ea typeface="+mn-ea"/>
              <a:cs typeface="+mn-cs"/>
              <a:sym typeface="Helvetica"/>
            </a:endParaRPr>
          </a:p>
        </p:txBody>
      </p:sp>
      <p:sp>
        <p:nvSpPr>
          <p:cNvPr id="7" name="TextBox 6">
            <a:extLst>
              <a:ext uri="{FF2B5EF4-FFF2-40B4-BE49-F238E27FC236}">
                <a16:creationId xmlns:a16="http://schemas.microsoft.com/office/drawing/2014/main" id="{4E35FEAA-48B2-D935-DE77-AEB38C32CBF8}"/>
              </a:ext>
            </a:extLst>
          </p:cNvPr>
          <p:cNvSpPr txBox="1"/>
          <p:nvPr/>
        </p:nvSpPr>
        <p:spPr>
          <a:xfrm>
            <a:off x="214440" y="3621207"/>
            <a:ext cx="1054416" cy="297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HTTP Method</a:t>
            </a:r>
            <a:endParaRPr kumimoji="0" lang="es-E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0" name="Rectangle: Rounded Corners 9">
            <a:extLst>
              <a:ext uri="{FF2B5EF4-FFF2-40B4-BE49-F238E27FC236}">
                <a16:creationId xmlns:a16="http://schemas.microsoft.com/office/drawing/2014/main" id="{95AFD793-673C-3B97-66F6-B711ECE41C7C}"/>
              </a:ext>
            </a:extLst>
          </p:cNvPr>
          <p:cNvSpPr/>
          <p:nvPr/>
        </p:nvSpPr>
        <p:spPr>
          <a:xfrm>
            <a:off x="2637650" y="7469264"/>
            <a:ext cx="1310254" cy="463523"/>
          </a:xfrm>
          <a:prstGeom prst="roundRect">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
        <p:nvSpPr>
          <p:cNvPr id="8" name="TextBox 7">
            <a:extLst>
              <a:ext uri="{FF2B5EF4-FFF2-40B4-BE49-F238E27FC236}">
                <a16:creationId xmlns:a16="http://schemas.microsoft.com/office/drawing/2014/main" id="{3F6D79BF-5778-4728-15A8-225C10FF1BD5}"/>
              </a:ext>
            </a:extLst>
          </p:cNvPr>
          <p:cNvSpPr txBox="1"/>
          <p:nvPr/>
        </p:nvSpPr>
        <p:spPr>
          <a:xfrm>
            <a:off x="394413" y="5208058"/>
            <a:ext cx="1054416" cy="297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HTTP Version</a:t>
            </a:r>
            <a:endParaRPr kumimoji="0" lang="es-ES" sz="1000" b="1" i="0" u="none" strike="noStrike" cap="none" spc="0" normalizeH="0" baseline="0" dirty="0">
              <a:ln>
                <a:noFill/>
              </a:ln>
              <a:solidFill>
                <a:schemeClr val="bg1"/>
              </a:solidFill>
              <a:effectLst/>
              <a:uFillTx/>
              <a:latin typeface="+mn-lt"/>
              <a:ea typeface="+mn-ea"/>
              <a:cs typeface="+mn-cs"/>
              <a:sym typeface="Helvetica"/>
            </a:endParaRPr>
          </a:p>
        </p:txBody>
      </p:sp>
      <p:sp>
        <p:nvSpPr>
          <p:cNvPr id="9" name="TextBox 8">
            <a:extLst>
              <a:ext uri="{FF2B5EF4-FFF2-40B4-BE49-F238E27FC236}">
                <a16:creationId xmlns:a16="http://schemas.microsoft.com/office/drawing/2014/main" id="{0AE9351D-9A7B-8B1A-C570-8090162ECB46}"/>
              </a:ext>
            </a:extLst>
          </p:cNvPr>
          <p:cNvSpPr txBox="1"/>
          <p:nvPr/>
        </p:nvSpPr>
        <p:spPr>
          <a:xfrm>
            <a:off x="2675750" y="7360329"/>
            <a:ext cx="1176633" cy="62060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lang="es-ES" sz="1000" i="1" dirty="0">
                <a:solidFill>
                  <a:schemeClr val="bg1"/>
                </a:solidFill>
              </a:rPr>
              <a:t>@</a:t>
            </a:r>
            <a:r>
              <a:rPr lang="es-ES" sz="1000" dirty="0">
                <a:solidFill>
                  <a:schemeClr val="bg1"/>
                </a:solidFill>
              </a:rPr>
              <a:t> </a:t>
            </a:r>
            <a:r>
              <a:rPr lang="es-ES" sz="1000" dirty="0" err="1">
                <a:solidFill>
                  <a:schemeClr val="bg1"/>
                </a:solidFill>
              </a:rPr>
              <a:t>decorators</a:t>
            </a:r>
            <a:r>
              <a:rPr lang="es-ES" sz="1000" dirty="0">
                <a:solidFill>
                  <a:schemeClr val="bg1"/>
                </a:solidFill>
              </a:rPr>
              <a:t> define API </a:t>
            </a:r>
            <a:r>
              <a:rPr lang="es-ES" sz="1000" dirty="0" err="1">
                <a:solidFill>
                  <a:schemeClr val="bg1"/>
                </a:solidFill>
              </a:rPr>
              <a:t>characteristics</a:t>
            </a:r>
            <a:endParaRPr kumimoji="0" lang="es-E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1" name="Isosceles Triangle 10">
            <a:extLst>
              <a:ext uri="{FF2B5EF4-FFF2-40B4-BE49-F238E27FC236}">
                <a16:creationId xmlns:a16="http://schemas.microsoft.com/office/drawing/2014/main" id="{BD8F49E0-4BEC-A9E7-862F-FCA37356B0E1}"/>
              </a:ext>
            </a:extLst>
          </p:cNvPr>
          <p:cNvSpPr/>
          <p:nvPr/>
        </p:nvSpPr>
        <p:spPr>
          <a:xfrm rot="15698782">
            <a:off x="2083708" y="7285343"/>
            <a:ext cx="102297" cy="1162104"/>
          </a:xfrm>
          <a:prstGeom prst="triangle">
            <a:avLst/>
          </a:prstGeom>
          <a:solidFill>
            <a:srgbClr val="00847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80000"/>
              </a:lnSpc>
              <a:spcBef>
                <a:spcPts val="0"/>
              </a:spcBef>
              <a:spcAft>
                <a:spcPts val="0"/>
              </a:spcAft>
              <a:buClrTx/>
              <a:buSzTx/>
              <a:buFontTx/>
              <a:buNone/>
              <a:tabLst/>
            </a:pPr>
            <a:endParaRPr kumimoji="0" lang="es-ES" sz="1200" b="0" i="0" u="none" strike="noStrike" cap="none" spc="0" normalizeH="0" baseline="0">
              <a:ln>
                <a:noFill/>
              </a:ln>
              <a:solidFill>
                <a:srgbClr val="000000"/>
              </a:solidFill>
              <a:effectLst/>
              <a:uFillTx/>
              <a:latin typeface="+mn-lt"/>
              <a:ea typeface="+mn-ea"/>
              <a:cs typeface="+mn-cs"/>
              <a:sym typeface="Helvetica"/>
            </a:endParaRPr>
          </a:p>
        </p:txBody>
      </p:sp>
      <p:sp>
        <p:nvSpPr>
          <p:cNvPr id="12" name="TextBox 11">
            <a:extLst>
              <a:ext uri="{FF2B5EF4-FFF2-40B4-BE49-F238E27FC236}">
                <a16:creationId xmlns:a16="http://schemas.microsoft.com/office/drawing/2014/main" id="{71D07B94-3B93-A2A5-AEA7-78B87C4949A2}"/>
              </a:ext>
            </a:extLst>
          </p:cNvPr>
          <p:cNvSpPr txBox="1"/>
          <p:nvPr/>
        </p:nvSpPr>
        <p:spPr>
          <a:xfrm>
            <a:off x="291257" y="8622436"/>
            <a:ext cx="1054416" cy="297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HTTP Method</a:t>
            </a:r>
            <a:endParaRPr kumimoji="0" lang="es-E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3" name="TextBox 12">
            <a:extLst>
              <a:ext uri="{FF2B5EF4-FFF2-40B4-BE49-F238E27FC236}">
                <a16:creationId xmlns:a16="http://schemas.microsoft.com/office/drawing/2014/main" id="{722E9F30-0E93-F71E-1E9E-64669E00524C}"/>
              </a:ext>
            </a:extLst>
          </p:cNvPr>
          <p:cNvSpPr txBox="1"/>
          <p:nvPr/>
        </p:nvSpPr>
        <p:spPr>
          <a:xfrm>
            <a:off x="3390102" y="8497561"/>
            <a:ext cx="1259785"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/&lt;path&gt; is used to define the location of the endpoint</a:t>
            </a:r>
          </a:p>
        </p:txBody>
      </p:sp>
      <p:sp>
        <p:nvSpPr>
          <p:cNvPr id="14" name="TextBox 13">
            <a:extLst>
              <a:ext uri="{FF2B5EF4-FFF2-40B4-BE49-F238E27FC236}">
                <a16:creationId xmlns:a16="http://schemas.microsoft.com/office/drawing/2014/main" id="{745D6B64-EE46-A06A-8FB9-1B763244A92C}"/>
              </a:ext>
            </a:extLst>
          </p:cNvPr>
          <p:cNvSpPr txBox="1"/>
          <p:nvPr/>
        </p:nvSpPr>
        <p:spPr>
          <a:xfrm>
            <a:off x="4873664" y="7761874"/>
            <a:ext cx="830799"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Identify as filter</a:t>
            </a:r>
          </a:p>
        </p:txBody>
      </p:sp>
      <p:sp>
        <p:nvSpPr>
          <p:cNvPr id="15" name="TextBox 14">
            <a:extLst>
              <a:ext uri="{FF2B5EF4-FFF2-40B4-BE49-F238E27FC236}">
                <a16:creationId xmlns:a16="http://schemas.microsoft.com/office/drawing/2014/main" id="{89DE751B-A175-18CB-2371-97FA31E706B6}"/>
              </a:ext>
            </a:extLst>
          </p:cNvPr>
          <p:cNvSpPr txBox="1"/>
          <p:nvPr/>
        </p:nvSpPr>
        <p:spPr>
          <a:xfrm>
            <a:off x="7726439" y="7709767"/>
            <a:ext cx="830799"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Filter name</a:t>
            </a:r>
          </a:p>
        </p:txBody>
      </p:sp>
      <p:sp>
        <p:nvSpPr>
          <p:cNvPr id="16" name="TextBox 15">
            <a:extLst>
              <a:ext uri="{FF2B5EF4-FFF2-40B4-BE49-F238E27FC236}">
                <a16:creationId xmlns:a16="http://schemas.microsoft.com/office/drawing/2014/main" id="{F5D144ED-1B54-3F1C-3616-80D10143E3C2}"/>
              </a:ext>
            </a:extLst>
          </p:cNvPr>
          <p:cNvSpPr txBox="1"/>
          <p:nvPr/>
        </p:nvSpPr>
        <p:spPr>
          <a:xfrm>
            <a:off x="8491560" y="9070374"/>
            <a:ext cx="830799"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lang="en-US" sz="1000" dirty="0">
                <a:solidFill>
                  <a:schemeClr val="bg1"/>
                </a:solidFill>
              </a:rPr>
              <a:t>Output of the log</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7" name="TextBox 16">
            <a:extLst>
              <a:ext uri="{FF2B5EF4-FFF2-40B4-BE49-F238E27FC236}">
                <a16:creationId xmlns:a16="http://schemas.microsoft.com/office/drawing/2014/main" id="{E7FCDAA5-1509-DD4A-4D24-53A147984021}"/>
              </a:ext>
            </a:extLst>
          </p:cNvPr>
          <p:cNvSpPr txBox="1"/>
          <p:nvPr/>
        </p:nvSpPr>
        <p:spPr>
          <a:xfrm>
            <a:off x="8135525" y="9591335"/>
            <a:ext cx="975319"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lang="en-US" sz="1000" dirty="0">
                <a:solidFill>
                  <a:schemeClr val="bg1"/>
                </a:solidFill>
              </a:rPr>
              <a:t>Endpoint path</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8" name="TextBox 17">
            <a:extLst>
              <a:ext uri="{FF2B5EF4-FFF2-40B4-BE49-F238E27FC236}">
                <a16:creationId xmlns:a16="http://schemas.microsoft.com/office/drawing/2014/main" id="{D89DEEB1-F48F-3E98-711E-57D3C9BFEBDE}"/>
              </a:ext>
            </a:extLst>
          </p:cNvPr>
          <p:cNvSpPr txBox="1"/>
          <p:nvPr/>
        </p:nvSpPr>
        <p:spPr>
          <a:xfrm>
            <a:off x="8398243" y="9985728"/>
            <a:ext cx="830799"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lang="en-US" sz="1000" dirty="0">
                <a:solidFill>
                  <a:schemeClr val="bg1"/>
                </a:solidFill>
              </a:rPr>
              <a:t>Serializer</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19" name="TextBox 18">
            <a:extLst>
              <a:ext uri="{FF2B5EF4-FFF2-40B4-BE49-F238E27FC236}">
                <a16:creationId xmlns:a16="http://schemas.microsoft.com/office/drawing/2014/main" id="{66DF1A70-D1E1-981C-8C49-02FBC361220D}"/>
              </a:ext>
            </a:extLst>
          </p:cNvPr>
          <p:cNvSpPr txBox="1"/>
          <p:nvPr/>
        </p:nvSpPr>
        <p:spPr>
          <a:xfrm>
            <a:off x="10987659" y="1783076"/>
            <a:ext cx="1412734"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lang="en-US" sz="1000" dirty="0">
                <a:solidFill>
                  <a:schemeClr val="bg1"/>
                </a:solidFill>
              </a:rPr>
              <a:t>Path to API definition</a:t>
            </a:r>
            <a:endParaRPr kumimoji="0" lang="en-US" sz="1000" b="1" i="0" u="none" strike="noStrike" cap="none" spc="0" normalizeH="0" baseline="0" dirty="0">
              <a:ln>
                <a:noFill/>
              </a:ln>
              <a:solidFill>
                <a:schemeClr val="bg1"/>
              </a:solidFill>
              <a:effectLst/>
              <a:uFillTx/>
              <a:latin typeface="+mn-lt"/>
              <a:ea typeface="+mn-ea"/>
              <a:cs typeface="+mn-cs"/>
              <a:sym typeface="Helvetica"/>
            </a:endParaRPr>
          </a:p>
        </p:txBody>
      </p:sp>
      <p:sp>
        <p:nvSpPr>
          <p:cNvPr id="20" name="TextBox 19">
            <a:extLst>
              <a:ext uri="{FF2B5EF4-FFF2-40B4-BE49-F238E27FC236}">
                <a16:creationId xmlns:a16="http://schemas.microsoft.com/office/drawing/2014/main" id="{D1C35075-1683-DDEC-2B7B-859F632CB947}"/>
              </a:ext>
            </a:extLst>
          </p:cNvPr>
          <p:cNvSpPr txBox="1"/>
          <p:nvPr/>
        </p:nvSpPr>
        <p:spPr>
          <a:xfrm>
            <a:off x="11844166" y="2249881"/>
            <a:ext cx="858425"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Specify API port</a:t>
            </a:r>
          </a:p>
        </p:txBody>
      </p:sp>
      <p:sp>
        <p:nvSpPr>
          <p:cNvPr id="21" name="TextBox 20">
            <a:extLst>
              <a:ext uri="{FF2B5EF4-FFF2-40B4-BE49-F238E27FC236}">
                <a16:creationId xmlns:a16="http://schemas.microsoft.com/office/drawing/2014/main" id="{9AFE7681-378E-91E1-10CD-57C51342C374}"/>
              </a:ext>
            </a:extLst>
          </p:cNvPr>
          <p:cNvSpPr txBox="1"/>
          <p:nvPr/>
        </p:nvSpPr>
        <p:spPr>
          <a:xfrm>
            <a:off x="9471551" y="3569385"/>
            <a:ext cx="1043169"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Create new </a:t>
            </a:r>
            <a:r>
              <a:rPr kumimoji="0" lang="en-US" sz="1000" b="1" i="0" u="none" strike="noStrike" cap="none" spc="0" normalizeH="0" baseline="0" dirty="0" err="1">
                <a:ln>
                  <a:noFill/>
                </a:ln>
                <a:solidFill>
                  <a:schemeClr val="bg1"/>
                </a:solidFill>
                <a:effectLst/>
                <a:uFillTx/>
                <a:latin typeface="+mn-lt"/>
                <a:ea typeface="+mn-ea"/>
                <a:cs typeface="+mn-cs"/>
                <a:sym typeface="Helvetica"/>
              </a:rPr>
              <a:t>Pumber</a:t>
            </a:r>
            <a:r>
              <a:rPr kumimoji="0" lang="en-US" sz="1000" b="1" i="0" u="none" strike="noStrike" cap="none" spc="0" normalizeH="0" baseline="0" dirty="0">
                <a:ln>
                  <a:noFill/>
                </a:ln>
                <a:solidFill>
                  <a:schemeClr val="bg1"/>
                </a:solidFill>
                <a:effectLst/>
                <a:uFillTx/>
                <a:latin typeface="+mn-lt"/>
                <a:ea typeface="+mn-ea"/>
                <a:cs typeface="+mn-cs"/>
                <a:sym typeface="Helvetica"/>
              </a:rPr>
              <a:t> API</a:t>
            </a:r>
          </a:p>
        </p:txBody>
      </p:sp>
      <p:sp>
        <p:nvSpPr>
          <p:cNvPr id="22" name="TextBox 21">
            <a:extLst>
              <a:ext uri="{FF2B5EF4-FFF2-40B4-BE49-F238E27FC236}">
                <a16:creationId xmlns:a16="http://schemas.microsoft.com/office/drawing/2014/main" id="{08269D27-F58A-3FDB-3EA1-6809DCD02C5F}"/>
              </a:ext>
            </a:extLst>
          </p:cNvPr>
          <p:cNvSpPr txBox="1"/>
          <p:nvPr/>
        </p:nvSpPr>
        <p:spPr>
          <a:xfrm>
            <a:off x="12304746" y="3838695"/>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Run API in current R session</a:t>
            </a:r>
          </a:p>
        </p:txBody>
      </p:sp>
      <p:sp>
        <p:nvSpPr>
          <p:cNvPr id="23" name="TextBox 22">
            <a:extLst>
              <a:ext uri="{FF2B5EF4-FFF2-40B4-BE49-F238E27FC236}">
                <a16:creationId xmlns:a16="http://schemas.microsoft.com/office/drawing/2014/main" id="{ECE67194-2A12-79C3-D168-5C2977B221B5}"/>
              </a:ext>
            </a:extLst>
          </p:cNvPr>
          <p:cNvSpPr txBox="1"/>
          <p:nvPr/>
        </p:nvSpPr>
        <p:spPr>
          <a:xfrm>
            <a:off x="9573677" y="5452490"/>
            <a:ext cx="1218234"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Endpoint details</a:t>
            </a:r>
          </a:p>
        </p:txBody>
      </p:sp>
      <p:sp>
        <p:nvSpPr>
          <p:cNvPr id="24" name="TextBox 23">
            <a:extLst>
              <a:ext uri="{FF2B5EF4-FFF2-40B4-BE49-F238E27FC236}">
                <a16:creationId xmlns:a16="http://schemas.microsoft.com/office/drawing/2014/main" id="{253AC280-B6CB-9BFE-3BA0-C1D0D67CE443}"/>
              </a:ext>
            </a:extLst>
          </p:cNvPr>
          <p:cNvSpPr txBox="1"/>
          <p:nvPr/>
        </p:nvSpPr>
        <p:spPr>
          <a:xfrm>
            <a:off x="12400393" y="5948148"/>
            <a:ext cx="1218234"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Edit parameters</a:t>
            </a:r>
          </a:p>
        </p:txBody>
      </p:sp>
      <p:sp>
        <p:nvSpPr>
          <p:cNvPr id="25" name="TextBox 24">
            <a:extLst>
              <a:ext uri="{FF2B5EF4-FFF2-40B4-BE49-F238E27FC236}">
                <a16:creationId xmlns:a16="http://schemas.microsoft.com/office/drawing/2014/main" id="{9EA4F0C2-CEA9-EBDF-5061-BD47F65FF77F}"/>
              </a:ext>
            </a:extLst>
          </p:cNvPr>
          <p:cNvSpPr txBox="1"/>
          <p:nvPr/>
        </p:nvSpPr>
        <p:spPr>
          <a:xfrm>
            <a:off x="9885846" y="6432399"/>
            <a:ext cx="1218234"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Send request</a:t>
            </a:r>
          </a:p>
        </p:txBody>
      </p:sp>
      <p:sp>
        <p:nvSpPr>
          <p:cNvPr id="26" name="TextBox 25">
            <a:extLst>
              <a:ext uri="{FF2B5EF4-FFF2-40B4-BE49-F238E27FC236}">
                <a16:creationId xmlns:a16="http://schemas.microsoft.com/office/drawing/2014/main" id="{9DCAECCF-2A9D-FF7A-DDF9-19608FE19B7C}"/>
              </a:ext>
            </a:extLst>
          </p:cNvPr>
          <p:cNvSpPr txBox="1"/>
          <p:nvPr/>
        </p:nvSpPr>
        <p:spPr>
          <a:xfrm>
            <a:off x="9453537" y="7029125"/>
            <a:ext cx="133837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l"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curl command used to send request</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Línea"/>
          <p:cNvSpPr/>
          <p:nvPr/>
        </p:nvSpPr>
        <p:spPr>
          <a:xfrm>
            <a:off x="2354308" y="10337513"/>
            <a:ext cx="2431776"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pic>
        <p:nvPicPr>
          <p:cNvPr id="221" name="pasted-image.pdf" descr="pasted-image.pdf"/>
          <p:cNvPicPr>
            <a:picLocks noChangeAspect="1"/>
          </p:cNvPicPr>
          <p:nvPr/>
        </p:nvPicPr>
        <p:blipFill>
          <a:blip r:embed="rId2"/>
          <a:stretch>
            <a:fillRect/>
          </a:stretch>
        </p:blipFill>
        <p:spPr>
          <a:xfrm>
            <a:off x="8369105" y="-684523"/>
            <a:ext cx="5603817" cy="2992964"/>
          </a:xfrm>
          <a:prstGeom prst="rect">
            <a:avLst/>
          </a:prstGeom>
          <a:ln w="12700">
            <a:miter lim="400000"/>
          </a:ln>
        </p:spPr>
      </p:pic>
      <p:sp>
        <p:nvSpPr>
          <p:cNvPr id="222" name="Rectángulo"/>
          <p:cNvSpPr/>
          <p:nvPr/>
        </p:nvSpPr>
        <p:spPr>
          <a:xfrm>
            <a:off x="4786083" y="649861"/>
            <a:ext cx="8905748" cy="9736411"/>
          </a:xfrm>
          <a:prstGeom prst="rect">
            <a:avLst/>
          </a:prstGeom>
          <a:solidFill>
            <a:srgbClr val="494949">
              <a:alpha val="19776"/>
            </a:srgbClr>
          </a:solidFill>
          <a:ln w="12700">
            <a:miter lim="400000"/>
          </a:ln>
        </p:spPr>
        <p:txBody>
          <a:bodyPr lIns="54570" tIns="54570" rIns="54570" bIns="54570" anchor="ctr"/>
          <a:lstStyle/>
          <a:p>
            <a:pPr>
              <a:lnSpc>
                <a:spcPct val="80000"/>
              </a:lnSpc>
              <a:spcBef>
                <a:spcPts val="0"/>
              </a:spcBef>
              <a:defRPr sz="1000" b="0">
                <a:solidFill>
                  <a:srgbClr val="000000"/>
                </a:solidFill>
              </a:defRPr>
            </a:pPr>
            <a:endParaRPr/>
          </a:p>
        </p:txBody>
      </p:sp>
      <p:sp>
        <p:nvSpPr>
          <p:cNvPr id="223" name="Once Plumber APIs have been developed, they often need to be deployed somewhere to be useful. Plumber APIs can be deployed in a variety of different ways. One of the easiest way to deploy Plumber APIs is using Posit Connect, which supports push button pu"/>
          <p:cNvSpPr/>
          <p:nvPr/>
        </p:nvSpPr>
        <p:spPr>
          <a:xfrm>
            <a:off x="9410700" y="9020571"/>
            <a:ext cx="4182666" cy="165338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21493" y="0"/>
                </a:lnTo>
                <a:lnTo>
                  <a:pt x="21493" y="11282"/>
                </a:lnTo>
                <a:lnTo>
                  <a:pt x="12049" y="11282"/>
                </a:lnTo>
                <a:lnTo>
                  <a:pt x="12049" y="0"/>
                </a:lnTo>
                <a:lnTo>
                  <a:pt x="0" y="0"/>
                </a:lnTo>
                <a:close/>
              </a:path>
            </a:pathLst>
          </a:cu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lstStyle>
            <a:lvl1pPr>
              <a:lnSpc>
                <a:spcPct val="90000"/>
              </a:lnSpc>
              <a:spcBef>
                <a:spcPts val="300"/>
              </a:spcBef>
              <a:buClr>
                <a:schemeClr val="accent4">
                  <a:hueOff val="384618"/>
                  <a:satOff val="3869"/>
                  <a:lumOff val="5802"/>
                </a:schemeClr>
              </a:buClr>
              <a:defRPr b="0">
                <a:solidFill>
                  <a:srgbClr val="000000"/>
                </a:solidFill>
              </a:defRPr>
            </a:lvl1pPr>
          </a:lstStyle>
          <a:p>
            <a:pPr>
              <a:spcBef>
                <a:spcPts val="0"/>
              </a:spcBef>
            </a:pPr>
            <a:r>
              <a:rPr sz="1100" dirty="0"/>
              <a:t>Once Plumber APIs have been </a:t>
            </a:r>
            <a:endParaRPr lang="en-US" sz="1100" dirty="0"/>
          </a:p>
          <a:p>
            <a:pPr>
              <a:spcBef>
                <a:spcPts val="0"/>
              </a:spcBef>
            </a:pPr>
            <a:r>
              <a:rPr sz="1100" dirty="0"/>
              <a:t>developed, they often need to be</a:t>
            </a:r>
            <a:endParaRPr lang="en-US" sz="1100" dirty="0"/>
          </a:p>
          <a:p>
            <a:pPr>
              <a:spcBef>
                <a:spcPts val="0"/>
              </a:spcBef>
            </a:pPr>
            <a:r>
              <a:rPr sz="1100" dirty="0"/>
              <a:t>deployed somewhere to be useful.</a:t>
            </a:r>
            <a:endParaRPr lang="en-US" sz="1100" dirty="0"/>
          </a:p>
          <a:p>
            <a:pPr>
              <a:spcBef>
                <a:spcPts val="0"/>
              </a:spcBef>
            </a:pPr>
            <a:r>
              <a:rPr sz="1100" dirty="0"/>
              <a:t>Plumber APIs can be deployed in a</a:t>
            </a:r>
            <a:endParaRPr lang="en-US" sz="1100" dirty="0"/>
          </a:p>
          <a:p>
            <a:pPr>
              <a:spcBef>
                <a:spcPts val="0"/>
              </a:spcBef>
            </a:pPr>
            <a:r>
              <a:rPr sz="1100" dirty="0"/>
              <a:t>variety of different ways. One of the</a:t>
            </a:r>
            <a:endParaRPr lang="en-US" sz="1100" dirty="0"/>
          </a:p>
          <a:p>
            <a:pPr>
              <a:spcBef>
                <a:spcPts val="0"/>
              </a:spcBef>
            </a:pPr>
            <a:r>
              <a:rPr sz="1100" dirty="0"/>
              <a:t>easiest way to deploy Plumber APIs is using Posit Connect, which supports push button publishing from the RStudio IDE.</a:t>
            </a:r>
          </a:p>
        </p:txBody>
      </p:sp>
      <p:sp>
        <p:nvSpPr>
          <p:cNvPr id="224" name="Advanced Plumber"/>
          <p:cNvSpPr txBox="1"/>
          <p:nvPr/>
        </p:nvSpPr>
        <p:spPr>
          <a:xfrm>
            <a:off x="4843979" y="316946"/>
            <a:ext cx="2628925" cy="3211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400" dirty="0"/>
              <a:t>Advanced Plumber</a:t>
            </a:r>
          </a:p>
        </p:txBody>
      </p:sp>
      <p:sp>
        <p:nvSpPr>
          <p:cNvPr id="225" name="Línea"/>
          <p:cNvSpPr/>
          <p:nvPr/>
        </p:nvSpPr>
        <p:spPr>
          <a:xfrm>
            <a:off x="4861098" y="251439"/>
            <a:ext cx="4140391"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26" name="REQUEST and RESPONSE"/>
          <p:cNvSpPr txBox="1"/>
          <p:nvPr/>
        </p:nvSpPr>
        <p:spPr>
          <a:xfrm>
            <a:off x="4828341" y="733546"/>
            <a:ext cx="1825821" cy="194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r>
              <a:rPr sz="1100" dirty="0"/>
              <a:t>REQUEST and RESPONSE</a:t>
            </a:r>
          </a:p>
        </p:txBody>
      </p:sp>
      <p:sp>
        <p:nvSpPr>
          <p:cNvPr id="227" name="Deploying Plumber APIs"/>
          <p:cNvSpPr txBox="1"/>
          <p:nvPr/>
        </p:nvSpPr>
        <p:spPr>
          <a:xfrm>
            <a:off x="9430821" y="8644206"/>
            <a:ext cx="3364704" cy="3211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400" dirty="0"/>
              <a:t>Deploying Plumber APIs</a:t>
            </a:r>
          </a:p>
        </p:txBody>
      </p:sp>
      <p:sp>
        <p:nvSpPr>
          <p:cNvPr id="228" name="Línea"/>
          <p:cNvSpPr/>
          <p:nvPr/>
        </p:nvSpPr>
        <p:spPr>
          <a:xfrm>
            <a:off x="9410550" y="251686"/>
            <a:ext cx="3403997"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29" name="Línea"/>
          <p:cNvSpPr/>
          <p:nvPr/>
        </p:nvSpPr>
        <p:spPr>
          <a:xfrm>
            <a:off x="338661" y="251686"/>
            <a:ext cx="4309675" cy="1"/>
          </a:xfrm>
          <a:prstGeom prst="line">
            <a:avLst/>
          </a:prstGeom>
          <a:ln w="12700">
            <a:solidFill>
              <a:srgbClr val="E4E4E3"/>
            </a:solidFill>
            <a:miter lim="400000"/>
          </a:ln>
        </p:spPr>
        <p:txBody>
          <a:bodyPr lIns="54570" tIns="54570" rIns="54570" bIns="54570" anchor="ctr"/>
          <a:lstStyle/>
          <a:p>
            <a:pPr>
              <a:lnSpc>
                <a:spcPct val="80000"/>
              </a:lnSpc>
              <a:spcBef>
                <a:spcPts val="600"/>
              </a:spcBef>
              <a:defRPr b="0">
                <a:solidFill>
                  <a:srgbClr val="000000"/>
                </a:solidFill>
              </a:defRPr>
            </a:pPr>
            <a:endParaRPr/>
          </a:p>
        </p:txBody>
      </p:sp>
      <p:sp>
        <p:nvSpPr>
          <p:cNvPr id="230" name="Plumber automatically creates an OpenAPI specification file based on Plumber comments. This file can be further modified using pr_set_api_spec() with either a function that modifies the existing specification or a path to a .yaml or .json specification f"/>
          <p:cNvSpPr txBox="1"/>
          <p:nvPr/>
        </p:nvSpPr>
        <p:spPr>
          <a:xfrm>
            <a:off x="319562" y="5596803"/>
            <a:ext cx="4381898" cy="11417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a:lnSpc>
                <a:spcPct val="90000"/>
              </a:lnSpc>
              <a:spcBef>
                <a:spcPts val="600"/>
              </a:spcBef>
              <a:defRPr b="0">
                <a:solidFill>
                  <a:srgbClr val="000000"/>
                </a:solidFill>
              </a:defRPr>
            </a:pPr>
            <a:r>
              <a:rPr sz="1100" dirty="0"/>
              <a:t>Plumber automatically creates an </a:t>
            </a:r>
            <a:r>
              <a:rPr sz="1100" dirty="0" err="1"/>
              <a:t>OpenAPI</a:t>
            </a:r>
            <a:r>
              <a:rPr sz="1100" dirty="0"/>
              <a:t> specification file based on Plumber comments. This file can be further modified using </a:t>
            </a:r>
            <a:r>
              <a:rPr sz="1100" dirty="0" err="1">
                <a:latin typeface="Courier"/>
                <a:ea typeface="Courier"/>
                <a:cs typeface="Courier"/>
                <a:sym typeface="Courier"/>
              </a:rPr>
              <a:t>pr_set_api_spec</a:t>
            </a:r>
            <a:r>
              <a:rPr sz="1100" dirty="0">
                <a:latin typeface="Courier"/>
                <a:ea typeface="Courier"/>
                <a:cs typeface="Courier"/>
                <a:sym typeface="Courier"/>
              </a:rPr>
              <a:t>()</a:t>
            </a:r>
            <a:r>
              <a:rPr sz="1100" dirty="0"/>
              <a:t> with either a function that modifies the existing specification or a path to a </a:t>
            </a:r>
            <a:r>
              <a:rPr sz="1100" dirty="0">
                <a:latin typeface="Courier"/>
                <a:ea typeface="Courier"/>
                <a:cs typeface="Courier"/>
                <a:sym typeface="Courier"/>
              </a:rPr>
              <a:t>.</a:t>
            </a:r>
            <a:r>
              <a:rPr sz="1100" dirty="0" err="1">
                <a:latin typeface="Courier"/>
                <a:ea typeface="Courier"/>
                <a:cs typeface="Courier"/>
                <a:sym typeface="Courier"/>
              </a:rPr>
              <a:t>yaml</a:t>
            </a:r>
            <a:r>
              <a:rPr sz="1100" dirty="0"/>
              <a:t> or </a:t>
            </a:r>
            <a:r>
              <a:rPr sz="1100" dirty="0">
                <a:latin typeface="Courier"/>
                <a:ea typeface="Courier"/>
                <a:cs typeface="Courier"/>
                <a:sym typeface="Courier"/>
              </a:rPr>
              <a:t>.</a:t>
            </a:r>
            <a:r>
              <a:rPr sz="1100" dirty="0" err="1">
                <a:latin typeface="Courier"/>
                <a:ea typeface="Courier"/>
                <a:cs typeface="Courier"/>
                <a:sym typeface="Courier"/>
              </a:rPr>
              <a:t>json</a:t>
            </a:r>
            <a:r>
              <a:rPr sz="1100" dirty="0"/>
              <a:t> specification file.</a:t>
            </a:r>
          </a:p>
        </p:txBody>
      </p:sp>
      <p:sp>
        <p:nvSpPr>
          <p:cNvPr id="231" name="Plumber provides access to special req and res objects that can be passed to Plumber functions. These objects provide access to the request submitted by the client and the response that will be sent to the client. Each object has several components, the "/>
          <p:cNvSpPr txBox="1"/>
          <p:nvPr/>
        </p:nvSpPr>
        <p:spPr>
          <a:xfrm>
            <a:off x="4866200" y="967986"/>
            <a:ext cx="4206387" cy="9080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defTabSz="578358">
              <a:lnSpc>
                <a:spcPct val="90000"/>
              </a:lnSpc>
              <a:spcBef>
                <a:spcPts val="500"/>
              </a:spcBef>
              <a:defRPr sz="1188" b="0">
                <a:solidFill>
                  <a:srgbClr val="000000"/>
                </a:solidFill>
              </a:defRPr>
            </a:pPr>
            <a:r>
              <a:rPr sz="1100" dirty="0"/>
              <a:t>Plumber provides access to special </a:t>
            </a:r>
            <a:r>
              <a:rPr sz="1100" dirty="0">
                <a:latin typeface="Courier"/>
                <a:ea typeface="Courier"/>
                <a:cs typeface="Courier"/>
                <a:sym typeface="Courier"/>
              </a:rPr>
              <a:t>req</a:t>
            </a:r>
            <a:r>
              <a:rPr sz="1100" dirty="0"/>
              <a:t> and </a:t>
            </a:r>
            <a:r>
              <a:rPr sz="1100" dirty="0">
                <a:latin typeface="Courier"/>
                <a:ea typeface="Courier"/>
                <a:cs typeface="Courier"/>
                <a:sym typeface="Courier"/>
              </a:rPr>
              <a:t>res</a:t>
            </a:r>
            <a:r>
              <a:rPr sz="1100" dirty="0"/>
              <a:t> objects that can be passed to Plumber functions. These objects provide access to the request submitted by the client and the response that will be sent to the client. Each object has several components, the most helpful of which are outlined below:</a:t>
            </a:r>
          </a:p>
        </p:txBody>
      </p:sp>
      <p:pic>
        <p:nvPicPr>
          <p:cNvPr id="232" name="plumber.png" descr="plumber.png"/>
          <p:cNvPicPr>
            <a:picLocks noChangeAspect="1"/>
          </p:cNvPicPr>
          <p:nvPr/>
        </p:nvPicPr>
        <p:blipFill>
          <a:blip r:embed="rId3"/>
          <a:stretch>
            <a:fillRect/>
          </a:stretch>
        </p:blipFill>
        <p:spPr>
          <a:xfrm>
            <a:off x="12362293" y="200492"/>
            <a:ext cx="1384301" cy="1604559"/>
          </a:xfrm>
          <a:prstGeom prst="rect">
            <a:avLst/>
          </a:prstGeom>
          <a:ln w="12700">
            <a:miter lim="400000"/>
          </a:ln>
        </p:spPr>
      </p:pic>
      <p:sp>
        <p:nvSpPr>
          <p:cNvPr id="233" name="library(plumber)…"/>
          <p:cNvSpPr txBox="1"/>
          <p:nvPr/>
        </p:nvSpPr>
        <p:spPr>
          <a:xfrm>
            <a:off x="819363" y="1674820"/>
            <a:ext cx="3553785" cy="3703630"/>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endParaRPr lang="en-US" sz="900" dirty="0">
              <a:solidFill>
                <a:srgbClr val="021994"/>
              </a:solidFill>
            </a:endParaRPr>
          </a:p>
          <a:p>
            <a:pPr defTabSz="457200">
              <a:spcBef>
                <a:spcPts val="0"/>
              </a:spcBef>
              <a:defRPr sz="1000" b="0">
                <a:solidFill>
                  <a:srgbClr val="000000"/>
                </a:solidFill>
                <a:latin typeface="Courier New"/>
                <a:ea typeface="Courier New"/>
                <a:cs typeface="Courier New"/>
                <a:sym typeface="Courier New"/>
              </a:defRPr>
            </a:pPr>
            <a:r>
              <a:rPr sz="900" dirty="0">
                <a:solidFill>
                  <a:srgbClr val="021994"/>
                </a:solidFill>
              </a:rPr>
              <a:t>library</a:t>
            </a:r>
            <a:r>
              <a:rPr sz="900" dirty="0"/>
              <a:t>(plumber)</a:t>
            </a:r>
          </a:p>
          <a:p>
            <a:pPr defTabSz="457200">
              <a:spcBef>
                <a:spcPts val="0"/>
              </a:spcBef>
              <a:defRPr sz="1000" b="0">
                <a:solidFill>
                  <a:srgbClr val="000000"/>
                </a:solidFill>
                <a:latin typeface="Courier New"/>
                <a:ea typeface="Courier New"/>
                <a:cs typeface="Courier New"/>
                <a:sym typeface="Courier New"/>
              </a:defRPr>
            </a:pPr>
            <a:endParaRPr sz="900" dirty="0"/>
          </a:p>
          <a:p>
            <a:pPr defTabSz="457200">
              <a:spcBef>
                <a:spcPts val="0"/>
              </a:spcBef>
              <a:defRPr sz="1000" b="0" i="1">
                <a:solidFill>
                  <a:srgbClr val="959395"/>
                </a:solidFill>
                <a:latin typeface="Courier New"/>
                <a:ea typeface="Courier New"/>
                <a:cs typeface="Courier New"/>
                <a:sym typeface="Courier New"/>
              </a:defRPr>
            </a:pPr>
            <a:r>
              <a:rPr sz="900" dirty="0"/>
              <a:t>#* @plumber</a:t>
            </a:r>
            <a:endParaRPr sz="900" i="0" dirty="0">
              <a:solidFill>
                <a:srgbClr val="000000"/>
              </a:solidFill>
            </a:endParaRPr>
          </a:p>
          <a:p>
            <a:pPr defTabSz="457200">
              <a:spcBef>
                <a:spcPts val="0"/>
              </a:spcBef>
              <a:defRPr sz="1000">
                <a:solidFill>
                  <a:srgbClr val="000000"/>
                </a:solidFill>
                <a:latin typeface="Courier New"/>
                <a:ea typeface="Courier New"/>
                <a:cs typeface="Courier New"/>
                <a:sym typeface="Courier New"/>
              </a:defRPr>
            </a:pPr>
            <a:r>
              <a:rPr sz="900" dirty="0"/>
              <a:t>function</a:t>
            </a:r>
            <a:r>
              <a:rPr sz="900" b="0" dirty="0"/>
              <a:t>(pr) {</a:t>
            </a:r>
          </a:p>
          <a:p>
            <a:pPr defTabSz="457200">
              <a:spcBef>
                <a:spcPts val="0"/>
              </a:spcBef>
              <a:defRPr sz="1000" b="0">
                <a:solidFill>
                  <a:srgbClr val="000000"/>
                </a:solidFill>
                <a:latin typeface="Courier New"/>
                <a:ea typeface="Courier New"/>
                <a:cs typeface="Courier New"/>
                <a:sym typeface="Courier New"/>
              </a:defRPr>
            </a:pPr>
            <a:r>
              <a:rPr sz="900" dirty="0"/>
              <a:t>  pr %&gt;%</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err="1">
                <a:solidFill>
                  <a:srgbClr val="021994"/>
                </a:solidFill>
              </a:rPr>
              <a:t>pr_get</a:t>
            </a:r>
            <a:r>
              <a:rPr sz="900" dirty="0"/>
              <a:t>(path = </a:t>
            </a:r>
            <a:r>
              <a:rPr sz="900" dirty="0">
                <a:solidFill>
                  <a:srgbClr val="CD1D00"/>
                </a:solidFill>
              </a:rPr>
              <a:t>"/echo"</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handler = </a:t>
            </a:r>
            <a:r>
              <a:rPr sz="900" b="1" dirty="0"/>
              <a:t>function</a:t>
            </a:r>
            <a:r>
              <a:rPr sz="900" dirty="0"/>
              <a:t>(msg = </a:t>
            </a:r>
            <a:r>
              <a:rPr sz="900" dirty="0">
                <a:solidFill>
                  <a:srgbClr val="CD1D00"/>
                </a:solidFill>
              </a:rPr>
              <a:t>""</a:t>
            </a: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a:solidFill>
                  <a:srgbClr val="021994"/>
                </a:solidFill>
              </a:rPr>
              <a:t>list</a:t>
            </a:r>
            <a:r>
              <a:rPr sz="900" dirty="0"/>
              <a:t>(msg = </a:t>
            </a:r>
            <a:r>
              <a:rPr sz="900" dirty="0">
                <a:solidFill>
                  <a:srgbClr val="021994"/>
                </a:solidFill>
              </a:rPr>
              <a:t>paste0</a:t>
            </a:r>
            <a:r>
              <a:rPr sz="900" dirty="0"/>
              <a:t>(</a:t>
            </a:r>
          </a:p>
          <a:p>
            <a:pPr defTabSz="457200">
              <a:spcBef>
                <a:spcPts val="0"/>
              </a:spcBef>
              <a:defRPr sz="1000" b="0">
                <a:solidFill>
                  <a:srgbClr val="CD1D00"/>
                </a:solidFill>
                <a:latin typeface="Courier New"/>
                <a:ea typeface="Courier New"/>
                <a:cs typeface="Courier New"/>
                <a:sym typeface="Courier New"/>
              </a:defRPr>
            </a:pPr>
            <a:r>
              <a:rPr sz="900" dirty="0">
                <a:solidFill>
                  <a:srgbClr val="000000"/>
                </a:solidFill>
              </a:rPr>
              <a:t>               </a:t>
            </a:r>
            <a:r>
              <a:rPr sz="900" dirty="0"/>
              <a:t>"The message is: '"</a:t>
            </a:r>
            <a:r>
              <a:rPr sz="900"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sz="900" dirty="0"/>
              <a:t>               msg,</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a:solidFill>
                  <a:srgbClr val="CD1D00"/>
                </a:solidFill>
              </a:rPr>
              <a:t>"'"</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           }) %&gt;%</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err="1">
                <a:solidFill>
                  <a:srgbClr val="021994"/>
                </a:solidFill>
              </a:rPr>
              <a:t>pr_get</a:t>
            </a:r>
            <a:r>
              <a:rPr sz="900" dirty="0"/>
              <a:t>(path = </a:t>
            </a:r>
            <a:r>
              <a:rPr sz="900" dirty="0">
                <a:solidFill>
                  <a:srgbClr val="CD1D00"/>
                </a:solidFill>
              </a:rPr>
              <a:t>"/plot"</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handler = </a:t>
            </a:r>
            <a:r>
              <a:rPr sz="900" b="1" dirty="0"/>
              <a:t>function</a:t>
            </a: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             rand &lt;- </a:t>
            </a:r>
            <a:r>
              <a:rPr sz="900" dirty="0" err="1">
                <a:solidFill>
                  <a:srgbClr val="021994"/>
                </a:solidFill>
              </a:rPr>
              <a:t>rnorm</a:t>
            </a:r>
            <a:r>
              <a:rPr sz="900" dirty="0"/>
              <a:t>(</a:t>
            </a:r>
            <a:r>
              <a:rPr sz="900" dirty="0">
                <a:solidFill>
                  <a:srgbClr val="BF8F00"/>
                </a:solidFill>
              </a:rPr>
              <a:t>100</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a:solidFill>
                  <a:srgbClr val="021994"/>
                </a:solidFill>
              </a:rPr>
              <a:t>hist</a:t>
            </a:r>
            <a:r>
              <a:rPr sz="900" dirty="0"/>
              <a:t>(rand)</a:t>
            </a:r>
          </a:p>
          <a:p>
            <a:pPr defTabSz="457200">
              <a:spcBef>
                <a:spcPts val="0"/>
              </a:spcBef>
              <a:defRPr sz="1000" b="0">
                <a:solidFill>
                  <a:srgbClr val="000000"/>
                </a:solidFill>
                <a:latin typeface="Courier New"/>
                <a:ea typeface="Courier New"/>
                <a:cs typeface="Courier New"/>
                <a:sym typeface="Courier New"/>
              </a:defRPr>
            </a:pP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           serializer = </a:t>
            </a:r>
            <a:r>
              <a:rPr sz="900" dirty="0" err="1">
                <a:solidFill>
                  <a:srgbClr val="021994"/>
                </a:solidFill>
              </a:rPr>
              <a:t>serializer_png</a:t>
            </a:r>
            <a:r>
              <a:rPr sz="900" dirty="0"/>
              <a:t>()) %&gt;%</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err="1">
                <a:solidFill>
                  <a:srgbClr val="021994"/>
                </a:solidFill>
              </a:rPr>
              <a:t>pr_post</a:t>
            </a:r>
            <a:r>
              <a:rPr sz="900" dirty="0"/>
              <a:t>(path = </a:t>
            </a:r>
            <a:r>
              <a:rPr sz="900" dirty="0">
                <a:solidFill>
                  <a:srgbClr val="CD1D00"/>
                </a:solidFill>
              </a:rPr>
              <a:t>"/sum"</a:t>
            </a:r>
            <a:r>
              <a:rPr sz="900" dirty="0"/>
              <a:t>,</a:t>
            </a:r>
          </a:p>
          <a:p>
            <a:pPr defTabSz="457200">
              <a:spcBef>
                <a:spcPts val="0"/>
              </a:spcBef>
              <a:defRPr sz="1000" b="0">
                <a:solidFill>
                  <a:srgbClr val="000000"/>
                </a:solidFill>
                <a:latin typeface="Courier New"/>
                <a:ea typeface="Courier New"/>
                <a:cs typeface="Courier New"/>
                <a:sym typeface="Courier New"/>
              </a:defRPr>
            </a:pPr>
            <a:r>
              <a:rPr sz="900" dirty="0"/>
              <a:t>            handler = </a:t>
            </a:r>
            <a:r>
              <a:rPr sz="900" b="1" dirty="0"/>
              <a:t>function</a:t>
            </a:r>
            <a:r>
              <a:rPr sz="900" dirty="0"/>
              <a:t>(a, b) {</a:t>
            </a:r>
          </a:p>
          <a:p>
            <a:pPr defTabSz="457200">
              <a:spcBef>
                <a:spcPts val="0"/>
              </a:spcBef>
              <a:defRPr sz="1000" b="0">
                <a:solidFill>
                  <a:srgbClr val="000000"/>
                </a:solidFill>
                <a:latin typeface="Courier New"/>
                <a:ea typeface="Courier New"/>
                <a:cs typeface="Courier New"/>
                <a:sym typeface="Courier New"/>
              </a:defRPr>
            </a:pPr>
            <a:r>
              <a:rPr sz="900" dirty="0"/>
              <a:t>              </a:t>
            </a:r>
            <a:r>
              <a:rPr sz="900" dirty="0" err="1">
                <a:solidFill>
                  <a:srgbClr val="021994"/>
                </a:solidFill>
              </a:rPr>
              <a:t>as.numeric</a:t>
            </a:r>
            <a:r>
              <a:rPr sz="900" dirty="0"/>
              <a:t>(a) + </a:t>
            </a:r>
            <a:r>
              <a:rPr sz="900" dirty="0" err="1">
                <a:solidFill>
                  <a:srgbClr val="021994"/>
                </a:solidFill>
              </a:rPr>
              <a:t>as.numeric</a:t>
            </a:r>
            <a:r>
              <a:rPr sz="900" dirty="0"/>
              <a:t>(b)</a:t>
            </a:r>
          </a:p>
          <a:p>
            <a:pPr defTabSz="457200">
              <a:spcBef>
                <a:spcPts val="0"/>
              </a:spcBef>
              <a:defRPr sz="1000" b="0">
                <a:solidFill>
                  <a:srgbClr val="000000"/>
                </a:solidFill>
                <a:latin typeface="Courier New"/>
                <a:ea typeface="Courier New"/>
                <a:cs typeface="Courier New"/>
                <a:sym typeface="Courier New"/>
              </a:defRPr>
            </a:pPr>
            <a:r>
              <a:rPr sz="900" dirty="0"/>
              <a:t>            })</a:t>
            </a:r>
          </a:p>
          <a:p>
            <a:pPr defTabSz="457200">
              <a:spcBef>
                <a:spcPts val="0"/>
              </a:spcBef>
              <a:defRPr sz="1000" b="0">
                <a:solidFill>
                  <a:srgbClr val="000000"/>
                </a:solidFill>
                <a:latin typeface="Courier New"/>
                <a:ea typeface="Courier New"/>
                <a:cs typeface="Courier New"/>
                <a:sym typeface="Courier New"/>
              </a:defRPr>
            </a:pPr>
            <a:r>
              <a:rPr sz="900" dirty="0"/>
              <a:t>}</a:t>
            </a:r>
          </a:p>
        </p:txBody>
      </p:sp>
      <p:sp>
        <p:nvSpPr>
          <p:cNvPr id="234" name="Use @plumber tag"/>
          <p:cNvSpPr/>
          <p:nvPr/>
        </p:nvSpPr>
        <p:spPr>
          <a:xfrm>
            <a:off x="1763529" y="1848461"/>
            <a:ext cx="1838723" cy="432992"/>
          </a:xfrm>
          <a:custGeom>
            <a:avLst/>
            <a:gdLst/>
            <a:ahLst/>
            <a:cxnLst>
              <a:cxn ang="0">
                <a:pos x="wd2" y="hd2"/>
              </a:cxn>
              <a:cxn ang="5400000">
                <a:pos x="wd2" y="hd2"/>
              </a:cxn>
              <a:cxn ang="10800000">
                <a:pos x="wd2" y="hd2"/>
              </a:cxn>
              <a:cxn ang="16200000">
                <a:pos x="wd2" y="hd2"/>
              </a:cxn>
            </a:cxnLst>
            <a:rect l="0" t="0" r="r" b="b"/>
            <a:pathLst>
              <a:path w="21600" h="21600" extrusionOk="0">
                <a:moveTo>
                  <a:pt x="9152" y="0"/>
                </a:moveTo>
                <a:cubicBezTo>
                  <a:pt x="8669" y="0"/>
                  <a:pt x="8275" y="1671"/>
                  <a:pt x="8275" y="3722"/>
                </a:cubicBezTo>
                <a:lnTo>
                  <a:pt x="8275" y="7919"/>
                </a:lnTo>
                <a:cubicBezTo>
                  <a:pt x="8275" y="8929"/>
                  <a:pt x="8373" y="9843"/>
                  <a:pt x="8527" y="10513"/>
                </a:cubicBezTo>
                <a:lnTo>
                  <a:pt x="0" y="21600"/>
                </a:lnTo>
                <a:lnTo>
                  <a:pt x="12145" y="11641"/>
                </a:lnTo>
                <a:lnTo>
                  <a:pt x="20724" y="11641"/>
                </a:lnTo>
                <a:cubicBezTo>
                  <a:pt x="21206" y="11641"/>
                  <a:pt x="21600" y="9970"/>
                  <a:pt x="21600" y="7919"/>
                </a:cubicBezTo>
                <a:lnTo>
                  <a:pt x="21600" y="3722"/>
                </a:lnTo>
                <a:cubicBezTo>
                  <a:pt x="21600" y="1671"/>
                  <a:pt x="21206" y="0"/>
                  <a:pt x="20724" y="0"/>
                </a:cubicBezTo>
                <a:lnTo>
                  <a:pt x="9152"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35" name="Function that accepts and modifies a plumber router"/>
          <p:cNvSpPr/>
          <p:nvPr/>
        </p:nvSpPr>
        <p:spPr>
          <a:xfrm>
            <a:off x="1937330" y="2241355"/>
            <a:ext cx="2628108" cy="471092"/>
          </a:xfrm>
          <a:custGeom>
            <a:avLst/>
            <a:gdLst/>
            <a:ahLst/>
            <a:cxnLst>
              <a:cxn ang="0">
                <a:pos x="wd2" y="hd2"/>
              </a:cxn>
              <a:cxn ang="5400000">
                <a:pos x="wd2" y="hd2"/>
              </a:cxn>
              <a:cxn ang="10800000">
                <a:pos x="wd2" y="hd2"/>
              </a:cxn>
              <a:cxn ang="16200000">
                <a:pos x="wd2" y="hd2"/>
              </a:cxn>
            </a:cxnLst>
            <a:rect l="0" t="0" r="r" b="b"/>
            <a:pathLst>
              <a:path w="21600" h="21600" extrusionOk="0">
                <a:moveTo>
                  <a:pt x="9215" y="0"/>
                </a:moveTo>
                <a:cubicBezTo>
                  <a:pt x="8877" y="0"/>
                  <a:pt x="8602" y="1536"/>
                  <a:pt x="8602" y="3421"/>
                </a:cubicBezTo>
                <a:lnTo>
                  <a:pt x="8602" y="7861"/>
                </a:lnTo>
                <a:lnTo>
                  <a:pt x="0" y="8625"/>
                </a:lnTo>
                <a:lnTo>
                  <a:pt x="8602" y="11883"/>
                </a:lnTo>
                <a:lnTo>
                  <a:pt x="8602" y="18179"/>
                </a:lnTo>
                <a:cubicBezTo>
                  <a:pt x="8602" y="20064"/>
                  <a:pt x="8877" y="21600"/>
                  <a:pt x="9215" y="21600"/>
                </a:cubicBezTo>
                <a:lnTo>
                  <a:pt x="20987" y="21600"/>
                </a:lnTo>
                <a:cubicBezTo>
                  <a:pt x="21325" y="21600"/>
                  <a:pt x="21600" y="20064"/>
                  <a:pt x="21600" y="18179"/>
                </a:cubicBezTo>
                <a:lnTo>
                  <a:pt x="21600" y="3421"/>
                </a:lnTo>
                <a:cubicBezTo>
                  <a:pt x="21600" y="1536"/>
                  <a:pt x="21325" y="0"/>
                  <a:pt x="20987" y="0"/>
                </a:cubicBezTo>
                <a:lnTo>
                  <a:pt x="9215"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grpSp>
        <p:nvGrpSpPr>
          <p:cNvPr id="239" name="Agrupar"/>
          <p:cNvGrpSpPr/>
          <p:nvPr/>
        </p:nvGrpSpPr>
        <p:grpSpPr>
          <a:xfrm>
            <a:off x="357035" y="2813548"/>
            <a:ext cx="1105297" cy="1805101"/>
            <a:chOff x="0" y="-224234"/>
            <a:chExt cx="1105296" cy="1805100"/>
          </a:xfrm>
        </p:grpSpPr>
        <p:sp>
          <p:nvSpPr>
            <p:cNvPr id="236" name="Bocadillo redondo"/>
            <p:cNvSpPr/>
            <p:nvPr/>
          </p:nvSpPr>
          <p:spPr>
            <a:xfrm>
              <a:off x="271938" y="81567"/>
              <a:ext cx="722711" cy="669529"/>
            </a:xfrm>
            <a:custGeom>
              <a:avLst/>
              <a:gdLst/>
              <a:ahLst/>
              <a:cxnLst>
                <a:cxn ang="0">
                  <a:pos x="wd2" y="hd2"/>
                </a:cxn>
                <a:cxn ang="5400000">
                  <a:pos x="wd2" y="hd2"/>
                </a:cxn>
                <a:cxn ang="10800000">
                  <a:pos x="wd2" y="hd2"/>
                </a:cxn>
                <a:cxn ang="16200000">
                  <a:pos x="wd2" y="hd2"/>
                </a:cxn>
              </a:cxnLst>
              <a:rect l="0" t="0" r="r" b="b"/>
              <a:pathLst>
                <a:path w="21600" h="21600" extrusionOk="0">
                  <a:moveTo>
                    <a:pt x="1696" y="0"/>
                  </a:moveTo>
                  <a:cubicBezTo>
                    <a:pt x="761" y="0"/>
                    <a:pt x="0" y="821"/>
                    <a:pt x="0" y="1831"/>
                  </a:cubicBezTo>
                  <a:lnTo>
                    <a:pt x="0" y="9731"/>
                  </a:lnTo>
                  <a:cubicBezTo>
                    <a:pt x="0" y="10740"/>
                    <a:pt x="761" y="11562"/>
                    <a:pt x="1696" y="11562"/>
                  </a:cubicBezTo>
                  <a:lnTo>
                    <a:pt x="12894" y="11562"/>
                  </a:lnTo>
                  <a:lnTo>
                    <a:pt x="21600" y="21600"/>
                  </a:lnTo>
                  <a:lnTo>
                    <a:pt x="15456" y="11562"/>
                  </a:lnTo>
                  <a:lnTo>
                    <a:pt x="18350" y="11562"/>
                  </a:lnTo>
                  <a:cubicBezTo>
                    <a:pt x="19285" y="11562"/>
                    <a:pt x="20046" y="10740"/>
                    <a:pt x="20046" y="9731"/>
                  </a:cubicBezTo>
                  <a:lnTo>
                    <a:pt x="20046" y="1831"/>
                  </a:lnTo>
                  <a:cubicBezTo>
                    <a:pt x="20046" y="821"/>
                    <a:pt x="19285" y="0"/>
                    <a:pt x="18350" y="0"/>
                  </a:cubicBezTo>
                  <a:lnTo>
                    <a:pt x="1696" y="0"/>
                  </a:lnTo>
                  <a:close/>
                </a:path>
              </a:pathLst>
            </a:custGeom>
            <a:solidFill>
              <a:srgbClr val="008471"/>
            </a:solidFill>
            <a:ln w="12700" cap="flat">
              <a:noFill/>
              <a:miter lim="400000"/>
            </a:ln>
            <a:effectLst/>
          </p:spPr>
          <p:txBody>
            <a:bodyPr wrap="square" lIns="0" tIns="0" rIns="0" bIns="0" numCol="1" anchor="ctr">
              <a:noAutofit/>
            </a:bodyPr>
            <a:lstStyle/>
            <a:p>
              <a:pPr algn="ctr">
                <a:lnSpc>
                  <a:spcPct val="80000"/>
                </a:lnSpc>
                <a:spcBef>
                  <a:spcPts val="300"/>
                </a:spcBef>
                <a:buClr>
                  <a:schemeClr val="accent4">
                    <a:hueOff val="384618"/>
                    <a:satOff val="3869"/>
                    <a:lumOff val="5802"/>
                  </a:schemeClr>
                </a:buClr>
                <a:defRPr sz="1000">
                  <a:solidFill>
                    <a:srgbClr val="FFFFFF"/>
                  </a:solidFill>
                </a:defRPr>
              </a:pPr>
              <a:endParaRPr/>
            </a:p>
          </p:txBody>
        </p:sp>
        <p:sp>
          <p:nvSpPr>
            <p:cNvPr id="237" name="Bocadillo redondo"/>
            <p:cNvSpPr/>
            <p:nvPr/>
          </p:nvSpPr>
          <p:spPr>
            <a:xfrm>
              <a:off x="146248" y="100522"/>
              <a:ext cx="702073" cy="1480345"/>
            </a:xfrm>
            <a:custGeom>
              <a:avLst/>
              <a:gdLst/>
              <a:ahLst/>
              <a:cxnLst>
                <a:cxn ang="0">
                  <a:pos x="wd2" y="hd2"/>
                </a:cxn>
                <a:cxn ang="5400000">
                  <a:pos x="wd2" y="hd2"/>
                </a:cxn>
                <a:cxn ang="10800000">
                  <a:pos x="wd2" y="hd2"/>
                </a:cxn>
                <a:cxn ang="16200000">
                  <a:pos x="wd2" y="hd2"/>
                </a:cxn>
              </a:cxnLst>
              <a:rect l="0" t="0" r="r" b="b"/>
              <a:pathLst>
                <a:path w="21600" h="21600" extrusionOk="0">
                  <a:moveTo>
                    <a:pt x="1746" y="0"/>
                  </a:moveTo>
                  <a:cubicBezTo>
                    <a:pt x="783" y="0"/>
                    <a:pt x="0" y="372"/>
                    <a:pt x="0" y="828"/>
                  </a:cubicBezTo>
                  <a:lnTo>
                    <a:pt x="0" y="4401"/>
                  </a:lnTo>
                  <a:cubicBezTo>
                    <a:pt x="0" y="4858"/>
                    <a:pt x="783" y="5229"/>
                    <a:pt x="1746" y="5229"/>
                  </a:cubicBezTo>
                  <a:lnTo>
                    <a:pt x="10794" y="5229"/>
                  </a:lnTo>
                  <a:lnTo>
                    <a:pt x="21600" y="21600"/>
                  </a:lnTo>
                  <a:lnTo>
                    <a:pt x="12931" y="5229"/>
                  </a:lnTo>
                  <a:lnTo>
                    <a:pt x="18889" y="5229"/>
                  </a:lnTo>
                  <a:cubicBezTo>
                    <a:pt x="19852" y="5229"/>
                    <a:pt x="20635" y="4858"/>
                    <a:pt x="20635" y="4401"/>
                  </a:cubicBezTo>
                  <a:lnTo>
                    <a:pt x="20635" y="828"/>
                  </a:lnTo>
                  <a:cubicBezTo>
                    <a:pt x="20635" y="372"/>
                    <a:pt x="19852" y="0"/>
                    <a:pt x="18889" y="0"/>
                  </a:cubicBezTo>
                  <a:lnTo>
                    <a:pt x="1746" y="0"/>
                  </a:lnTo>
                  <a:close/>
                </a:path>
              </a:pathLst>
            </a:custGeom>
            <a:solidFill>
              <a:srgbClr val="008471"/>
            </a:solidFill>
            <a:ln w="12700" cap="flat">
              <a:noFill/>
              <a:miter lim="400000"/>
            </a:ln>
            <a:effectLst/>
          </p:spPr>
          <p:txBody>
            <a:bodyPr wrap="square" lIns="0" tIns="0" rIns="0" bIns="0" numCol="1" anchor="ctr">
              <a:noAutofit/>
            </a:bodyPr>
            <a:lstStyle/>
            <a:p>
              <a:pPr algn="ctr">
                <a:lnSpc>
                  <a:spcPct val="80000"/>
                </a:lnSpc>
                <a:spcBef>
                  <a:spcPts val="300"/>
                </a:spcBef>
                <a:buClr>
                  <a:schemeClr val="accent4">
                    <a:hueOff val="384618"/>
                    <a:satOff val="3869"/>
                    <a:lumOff val="5802"/>
                  </a:schemeClr>
                </a:buClr>
                <a:defRPr sz="1000">
                  <a:solidFill>
                    <a:srgbClr val="FFFFFF"/>
                  </a:solidFill>
                </a:defRPr>
              </a:pPr>
              <a:endParaRPr/>
            </a:p>
          </p:txBody>
        </p:sp>
        <p:sp>
          <p:nvSpPr>
            <p:cNvPr id="238" name="“Tidy” functions for building out Plumber API"/>
            <p:cNvSpPr/>
            <p:nvPr/>
          </p:nvSpPr>
          <p:spPr>
            <a:xfrm>
              <a:off x="0" y="-224235"/>
              <a:ext cx="1105297" cy="786210"/>
            </a:xfrm>
            <a:custGeom>
              <a:avLst/>
              <a:gdLst/>
              <a:ahLst/>
              <a:cxnLst>
                <a:cxn ang="0">
                  <a:pos x="wd2" y="hd2"/>
                </a:cxn>
                <a:cxn ang="5400000">
                  <a:pos x="wd2" y="hd2"/>
                </a:cxn>
                <a:cxn ang="10800000">
                  <a:pos x="wd2" y="hd2"/>
                </a:cxn>
                <a:cxn ang="16200000">
                  <a:pos x="wd2" y="hd2"/>
                </a:cxn>
              </a:cxnLst>
              <a:rect l="0" t="0" r="r" b="b"/>
              <a:pathLst>
                <a:path w="21600" h="21600" extrusionOk="0">
                  <a:moveTo>
                    <a:pt x="17714" y="0"/>
                  </a:moveTo>
                  <a:lnTo>
                    <a:pt x="13464" y="6161"/>
                  </a:lnTo>
                  <a:lnTo>
                    <a:pt x="1458" y="6161"/>
                  </a:lnTo>
                  <a:cubicBezTo>
                    <a:pt x="655" y="6161"/>
                    <a:pt x="0" y="7081"/>
                    <a:pt x="0" y="8210"/>
                  </a:cubicBezTo>
                  <a:lnTo>
                    <a:pt x="0" y="19561"/>
                  </a:lnTo>
                  <a:cubicBezTo>
                    <a:pt x="0" y="20691"/>
                    <a:pt x="655" y="21600"/>
                    <a:pt x="1458" y="21600"/>
                  </a:cubicBezTo>
                  <a:lnTo>
                    <a:pt x="20142" y="21600"/>
                  </a:lnTo>
                  <a:cubicBezTo>
                    <a:pt x="20945" y="21600"/>
                    <a:pt x="21600" y="20691"/>
                    <a:pt x="21600" y="19561"/>
                  </a:cubicBezTo>
                  <a:lnTo>
                    <a:pt x="21600" y="8210"/>
                  </a:lnTo>
                  <a:cubicBezTo>
                    <a:pt x="21600" y="7081"/>
                    <a:pt x="20945" y="6161"/>
                    <a:pt x="20142" y="6161"/>
                  </a:cubicBezTo>
                  <a:lnTo>
                    <a:pt x="15589" y="6161"/>
                  </a:lnTo>
                  <a:lnTo>
                    <a:pt x="17714" y="0"/>
                  </a:lnTo>
                  <a:close/>
                </a:path>
              </a:pathLst>
            </a:custGeom>
            <a:solidFill>
              <a:srgbClr val="008471"/>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noAutofit/>
            </a:bodyP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grpSp>
      <p:graphicFrame>
        <p:nvGraphicFramePr>
          <p:cNvPr id="240" name="Table 1"/>
          <p:cNvGraphicFramePr/>
          <p:nvPr>
            <p:extLst>
              <p:ext uri="{D42A27DB-BD31-4B8C-83A1-F6EECF244321}">
                <p14:modId xmlns:p14="http://schemas.microsoft.com/office/powerpoint/2010/main" val="3312908785"/>
              </p:ext>
            </p:extLst>
          </p:nvPr>
        </p:nvGraphicFramePr>
        <p:xfrm>
          <a:off x="4856679" y="1892998"/>
          <a:ext cx="4382276" cy="8392163"/>
        </p:xfrm>
        <a:graphic>
          <a:graphicData uri="http://schemas.openxmlformats.org/drawingml/2006/table">
            <a:tbl>
              <a:tblPr firstRow="1" firstCol="1" bandRow="1">
                <a:tableStyleId>{4C3C2611-4C71-4FC5-86AE-919BDF0F9419}</a:tableStyleId>
              </a:tblPr>
              <a:tblGrid>
                <a:gridCol w="1485900">
                  <a:extLst>
                    <a:ext uri="{9D8B030D-6E8A-4147-A177-3AD203B41FA5}">
                      <a16:colId xmlns:a16="http://schemas.microsoft.com/office/drawing/2014/main" val="20000"/>
                    </a:ext>
                  </a:extLst>
                </a:gridCol>
                <a:gridCol w="1562130">
                  <a:extLst>
                    <a:ext uri="{9D8B030D-6E8A-4147-A177-3AD203B41FA5}">
                      <a16:colId xmlns:a16="http://schemas.microsoft.com/office/drawing/2014/main" val="20001"/>
                    </a:ext>
                  </a:extLst>
                </a:gridCol>
                <a:gridCol w="1334246">
                  <a:extLst>
                    <a:ext uri="{9D8B030D-6E8A-4147-A177-3AD203B41FA5}">
                      <a16:colId xmlns:a16="http://schemas.microsoft.com/office/drawing/2014/main" val="20002"/>
                    </a:ext>
                  </a:extLst>
                </a:gridCol>
              </a:tblGrid>
              <a:tr h="299776">
                <a:tc>
                  <a:txBody>
                    <a:bodyPr/>
                    <a:lstStyle/>
                    <a:p>
                      <a:pPr algn="l" defTabSz="914400">
                        <a:defRPr b="0">
                          <a:solidFill>
                            <a:srgbClr val="000000"/>
                          </a:solidFill>
                        </a:defRPr>
                      </a:pPr>
                      <a:r>
                        <a:rPr sz="900" b="1">
                          <a:solidFill>
                            <a:srgbClr val="FFFFFF"/>
                          </a:solidFill>
                          <a:sym typeface="Helvetica"/>
                        </a:rPr>
                        <a:t>Name</a:t>
                      </a:r>
                    </a:p>
                  </a:txBody>
                  <a:tcPr marL="50800" marR="50800" marT="50800" marB="50800" anchor="ctr" horzOverflow="overflow">
                    <a:solidFill>
                      <a:srgbClr val="494949"/>
                    </a:solidFill>
                  </a:tcPr>
                </a:tc>
                <a:tc>
                  <a:txBody>
                    <a:bodyPr/>
                    <a:lstStyle/>
                    <a:p>
                      <a:pPr algn="l" defTabSz="914400">
                        <a:defRPr b="0">
                          <a:solidFill>
                            <a:srgbClr val="000000"/>
                          </a:solidFill>
                        </a:defRPr>
                      </a:pPr>
                      <a:r>
                        <a:rPr sz="900" b="1">
                          <a:solidFill>
                            <a:srgbClr val="FFFFFF"/>
                          </a:solidFill>
                          <a:sym typeface="Helvetica"/>
                        </a:rPr>
                        <a:t>Example</a:t>
                      </a:r>
                    </a:p>
                  </a:txBody>
                  <a:tcPr marL="50800" marR="50800" marT="50800" marB="50800" anchor="ctr" horzOverflow="overflow">
                    <a:solidFill>
                      <a:srgbClr val="494949"/>
                    </a:solidFill>
                  </a:tcPr>
                </a:tc>
                <a:tc>
                  <a:txBody>
                    <a:bodyPr/>
                    <a:lstStyle/>
                    <a:p>
                      <a:pPr algn="l" defTabSz="914400">
                        <a:defRPr b="0">
                          <a:solidFill>
                            <a:srgbClr val="000000"/>
                          </a:solidFill>
                        </a:defRPr>
                      </a:pPr>
                      <a:r>
                        <a:rPr sz="900" b="1">
                          <a:solidFill>
                            <a:srgbClr val="FFFFFF"/>
                          </a:solidFill>
                          <a:sym typeface="Helvetica"/>
                        </a:rPr>
                        <a:t>Description</a:t>
                      </a:r>
                    </a:p>
                  </a:txBody>
                  <a:tcPr marL="50800" marR="50800" marT="50800" marB="50800" anchor="ctr" horzOverflow="overflow">
                    <a:solidFill>
                      <a:srgbClr val="494949"/>
                    </a:solidFill>
                  </a:tcPr>
                </a:tc>
                <a:extLst>
                  <a:ext uri="{0D108BD9-81ED-4DB2-BD59-A6C34878D82A}">
                    <a16:rowId xmlns:a16="http://schemas.microsoft.com/office/drawing/2014/main" val="10000"/>
                  </a:ext>
                </a:extLst>
              </a:tr>
              <a:tr h="299776">
                <a:tc>
                  <a:txBody>
                    <a:bodyPr/>
                    <a:lstStyle/>
                    <a:p>
                      <a:pPr algn="l" defTabSz="914400">
                        <a:defRPr b="0">
                          <a:solidFill>
                            <a:srgbClr val="000000"/>
                          </a:solidFill>
                        </a:defRPr>
                      </a:pPr>
                      <a:r>
                        <a:rPr sz="900" b="1">
                          <a:solidFill>
                            <a:srgbClr val="FFFFFF"/>
                          </a:solidFill>
                          <a:latin typeface="Courier"/>
                          <a:ea typeface="Courier"/>
                          <a:cs typeface="Courier"/>
                          <a:sym typeface="Courier"/>
                        </a:rPr>
                        <a:t>req</a:t>
                      </a:r>
                    </a:p>
                  </a:txBody>
                  <a:tcPr marL="50800" marR="50800" marT="50800" marB="50800" anchor="ctr" horzOverflow="overflow">
                    <a:solidFill>
                      <a:srgbClr val="494949"/>
                    </a:solidFill>
                  </a:tcPr>
                </a:tc>
                <a:tc>
                  <a:txBody>
                    <a:bodyPr/>
                    <a:lstStyle/>
                    <a:p>
                      <a:pPr algn="l" defTabSz="914400">
                        <a:defRPr sz="1000">
                          <a:latin typeface="Courier"/>
                          <a:ea typeface="Courier"/>
                          <a:cs typeface="Courier"/>
                          <a:sym typeface="Courier"/>
                        </a:defRPr>
                      </a:pPr>
                      <a:endParaRPr sz="900"/>
                    </a:p>
                  </a:txBody>
                  <a:tcPr marL="50800" marR="50800" marT="50800" marB="50800" anchor="ctr" horzOverflow="overflow">
                    <a:solidFill>
                      <a:srgbClr val="494949"/>
                    </a:solidFill>
                  </a:tcPr>
                </a:tc>
                <a:tc>
                  <a:txBody>
                    <a:bodyPr/>
                    <a:lstStyle/>
                    <a:p>
                      <a:pPr algn="l" defTabSz="914400">
                        <a:defRPr sz="1000">
                          <a:sym typeface="Helvetica"/>
                        </a:defRPr>
                      </a:pPr>
                      <a:endParaRPr sz="900"/>
                    </a:p>
                  </a:txBody>
                  <a:tcPr marL="50800" marR="50800" marT="50800" marB="50800" anchor="ctr" horzOverflow="overflow">
                    <a:solidFill>
                      <a:srgbClr val="494949"/>
                    </a:solidFill>
                  </a:tcPr>
                </a:tc>
                <a:extLst>
                  <a:ext uri="{0D108BD9-81ED-4DB2-BD59-A6C34878D82A}">
                    <a16:rowId xmlns:a16="http://schemas.microsoft.com/office/drawing/2014/main" val="10001"/>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req$pr</a:t>
                      </a:r>
                    </a:p>
                  </a:txBody>
                  <a:tcPr marL="50800" marR="50800" marT="50800" marB="50800" anchor="ctr" horzOverflow="overflow">
                    <a:solidFill>
                      <a:srgbClr val="008471"/>
                    </a:solidFill>
                  </a:tcPr>
                </a:tc>
                <a:tc>
                  <a:txBody>
                    <a:bodyPr/>
                    <a:lstStyle/>
                    <a:p>
                      <a:pPr algn="l" defTabSz="914400"/>
                      <a:r>
                        <a:rPr sz="900" dirty="0">
                          <a:latin typeface="Courier"/>
                          <a:ea typeface="Courier"/>
                          <a:cs typeface="Courier"/>
                          <a:sym typeface="Courier"/>
                        </a:rPr>
                        <a:t>plumber::pr()</a:t>
                      </a:r>
                    </a:p>
                  </a:txBody>
                  <a:tcPr marL="50800" marR="50800" marT="50800" marB="50800" anchor="ctr" horzOverflow="overflow"/>
                </a:tc>
                <a:tc>
                  <a:txBody>
                    <a:bodyPr/>
                    <a:lstStyle/>
                    <a:p>
                      <a:pPr algn="l" defTabSz="914400"/>
                      <a:r>
                        <a:rPr sz="900">
                          <a:sym typeface="Helvetica"/>
                        </a:rPr>
                        <a:t>The Plumber router processing the request</a:t>
                      </a:r>
                    </a:p>
                  </a:txBody>
                  <a:tcPr marL="50800" marR="50800" marT="50800" marB="50800" anchor="ctr" horzOverflow="overflow"/>
                </a:tc>
                <a:extLst>
                  <a:ext uri="{0D108BD9-81ED-4DB2-BD59-A6C34878D82A}">
                    <a16:rowId xmlns:a16="http://schemas.microsoft.com/office/drawing/2014/main" val="10002"/>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req$body</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list(a=1)</a:t>
                      </a:r>
                    </a:p>
                  </a:txBody>
                  <a:tcPr marL="50800" marR="50800" marT="50800" marB="50800" anchor="ctr" horzOverflow="overflow"/>
                </a:tc>
                <a:tc>
                  <a:txBody>
                    <a:bodyPr/>
                    <a:lstStyle/>
                    <a:p>
                      <a:pPr algn="l" defTabSz="914400">
                        <a:defRPr sz="1000">
                          <a:sym typeface="Helvetica"/>
                        </a:defRPr>
                      </a:pPr>
                      <a:r>
                        <a:rPr sz="900"/>
                        <a:t>Typically the same as </a:t>
                      </a:r>
                      <a:r>
                        <a:rPr sz="900">
                          <a:latin typeface="Courier"/>
                          <a:ea typeface="Courier"/>
                          <a:cs typeface="Courier"/>
                          <a:sym typeface="Courier"/>
                        </a:rPr>
                        <a:t>argsBody</a:t>
                      </a:r>
                    </a:p>
                  </a:txBody>
                  <a:tcPr marL="50800" marR="50800" marT="50800" marB="50800" anchor="ctr" horzOverflow="overflow"/>
                </a:tc>
                <a:extLst>
                  <a:ext uri="{0D108BD9-81ED-4DB2-BD59-A6C34878D82A}">
                    <a16:rowId xmlns:a16="http://schemas.microsoft.com/office/drawing/2014/main" val="10003"/>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req$argsBody</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list(a=1)</a:t>
                      </a:r>
                    </a:p>
                  </a:txBody>
                  <a:tcPr marL="50800" marR="50800" marT="50800" marB="50800" anchor="ctr" horzOverflow="overflow"/>
                </a:tc>
                <a:tc>
                  <a:txBody>
                    <a:bodyPr/>
                    <a:lstStyle/>
                    <a:p>
                      <a:pPr algn="l" defTabSz="914400"/>
                      <a:r>
                        <a:rPr sz="900">
                          <a:sym typeface="Helvetica"/>
                        </a:rPr>
                        <a:t>The parsed body output</a:t>
                      </a:r>
                    </a:p>
                  </a:txBody>
                  <a:tcPr marL="50800" marR="50800" marT="50800" marB="50800" anchor="ctr" horzOverflow="overflow"/>
                </a:tc>
                <a:extLst>
                  <a:ext uri="{0D108BD9-81ED-4DB2-BD59-A6C34878D82A}">
                    <a16:rowId xmlns:a16="http://schemas.microsoft.com/office/drawing/2014/main" val="10004"/>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req$argsPath</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list(c=3)</a:t>
                      </a:r>
                    </a:p>
                  </a:txBody>
                  <a:tcPr marL="50800" marR="50800" marT="50800" marB="50800" anchor="ctr" horzOverflow="overflow"/>
                </a:tc>
                <a:tc>
                  <a:txBody>
                    <a:bodyPr/>
                    <a:lstStyle/>
                    <a:p>
                      <a:pPr algn="l" defTabSz="914400"/>
                      <a:r>
                        <a:rPr sz="900">
                          <a:sym typeface="Helvetica"/>
                        </a:rPr>
                        <a:t>The values of the path arguments</a:t>
                      </a:r>
                    </a:p>
                  </a:txBody>
                  <a:tcPr marL="50800" marR="50800" marT="50800" marB="50800" anchor="ctr" horzOverflow="overflow"/>
                </a:tc>
                <a:extLst>
                  <a:ext uri="{0D108BD9-81ED-4DB2-BD59-A6C34878D82A}">
                    <a16:rowId xmlns:a16="http://schemas.microsoft.com/office/drawing/2014/main" val="10005"/>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req$argsQuery</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list(e=5)</a:t>
                      </a:r>
                    </a:p>
                  </a:txBody>
                  <a:tcPr marL="50800" marR="50800" marT="50800" marB="50800" anchor="ctr" horzOverflow="overflow"/>
                </a:tc>
                <a:tc>
                  <a:txBody>
                    <a:bodyPr/>
                    <a:lstStyle/>
                    <a:p>
                      <a:pPr algn="l" defTabSz="914400">
                        <a:defRPr sz="1000">
                          <a:sym typeface="Helvetica"/>
                        </a:defRPr>
                      </a:pPr>
                      <a:r>
                        <a:rPr sz="900"/>
                        <a:t>The parsed output from </a:t>
                      </a:r>
                      <a:r>
                        <a:rPr sz="900">
                          <a:latin typeface="Courier"/>
                          <a:ea typeface="Courier"/>
                          <a:cs typeface="Courier"/>
                          <a:sym typeface="Courier"/>
                        </a:rPr>
                        <a:t>req$QUERY_STRING</a:t>
                      </a:r>
                    </a:p>
                  </a:txBody>
                  <a:tcPr marL="50800" marR="50800" marT="50800" marB="50800" anchor="ctr" horzOverflow="overflow"/>
                </a:tc>
                <a:extLst>
                  <a:ext uri="{0D108BD9-81ED-4DB2-BD59-A6C34878D82A}">
                    <a16:rowId xmlns:a16="http://schemas.microsoft.com/office/drawing/2014/main" val="10006"/>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req$cookies</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list(cook = "a")</a:t>
                      </a:r>
                    </a:p>
                  </a:txBody>
                  <a:tcPr marL="50800" marR="50800" marT="50800" marB="50800" anchor="ctr" horzOverflow="overflow"/>
                </a:tc>
                <a:tc>
                  <a:txBody>
                    <a:bodyPr/>
                    <a:lstStyle/>
                    <a:p>
                      <a:pPr algn="l" defTabSz="914400"/>
                      <a:r>
                        <a:rPr sz="900">
                          <a:sym typeface="Helvetica"/>
                        </a:rPr>
                        <a:t>A list of cookies</a:t>
                      </a:r>
                    </a:p>
                  </a:txBody>
                  <a:tcPr marL="50800" marR="50800" marT="50800" marB="50800" anchor="ctr" horzOverflow="overflow"/>
                </a:tc>
                <a:extLst>
                  <a:ext uri="{0D108BD9-81ED-4DB2-BD59-A6C34878D82A}">
                    <a16:rowId xmlns:a16="http://schemas.microsoft.com/office/drawing/2014/main" val="10007"/>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req$REQUEST_METHOD</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"GET"</a:t>
                      </a:r>
                    </a:p>
                  </a:txBody>
                  <a:tcPr marL="50800" marR="50800" marT="50800" marB="50800" anchor="ctr" horzOverflow="overflow"/>
                </a:tc>
                <a:tc>
                  <a:txBody>
                    <a:bodyPr/>
                    <a:lstStyle/>
                    <a:p>
                      <a:pPr algn="l" defTabSz="914400"/>
                      <a:r>
                        <a:rPr sz="900">
                          <a:sym typeface="Helvetica"/>
                        </a:rPr>
                        <a:t>The method used for the HTTP request</a:t>
                      </a:r>
                    </a:p>
                  </a:txBody>
                  <a:tcPr marL="50800" marR="50800" marT="50800" marB="50800" anchor="ctr" horzOverflow="overflow"/>
                </a:tc>
                <a:extLst>
                  <a:ext uri="{0D108BD9-81ED-4DB2-BD59-A6C34878D82A}">
                    <a16:rowId xmlns:a16="http://schemas.microsoft.com/office/drawing/2014/main" val="10008"/>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req$PATH_INFO</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a:t>
                      </a:r>
                    </a:p>
                  </a:txBody>
                  <a:tcPr marL="50800" marR="50800" marT="50800" marB="50800" anchor="ctr" horzOverflow="overflow"/>
                </a:tc>
                <a:tc>
                  <a:txBody>
                    <a:bodyPr/>
                    <a:lstStyle/>
                    <a:p>
                      <a:pPr algn="l" defTabSz="914400"/>
                      <a:r>
                        <a:rPr sz="900">
                          <a:sym typeface="Helvetica"/>
                        </a:rPr>
                        <a:t>The path of the incoming HTTP request</a:t>
                      </a:r>
                    </a:p>
                  </a:txBody>
                  <a:tcPr marL="50800" marR="50800" marT="50800" marB="50800" anchor="ctr" horzOverflow="overflow"/>
                </a:tc>
                <a:extLst>
                  <a:ext uri="{0D108BD9-81ED-4DB2-BD59-A6C34878D82A}">
                    <a16:rowId xmlns:a16="http://schemas.microsoft.com/office/drawing/2014/main" val="10009"/>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req$HTTP_*</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"HTTP_USER_AGENT"</a:t>
                      </a:r>
                    </a:p>
                  </a:txBody>
                  <a:tcPr marL="50800" marR="50800" marT="50800" marB="50800" anchor="ctr" horzOverflow="overflow"/>
                </a:tc>
                <a:tc>
                  <a:txBody>
                    <a:bodyPr/>
                    <a:lstStyle/>
                    <a:p>
                      <a:pPr algn="l" defTabSz="914400"/>
                      <a:r>
                        <a:rPr sz="900">
                          <a:sym typeface="Helvetica"/>
                        </a:rPr>
                        <a:t>All of the HTTP headers sent with the request</a:t>
                      </a:r>
                    </a:p>
                  </a:txBody>
                  <a:tcPr marL="50800" marR="50800" marT="50800" marB="50800" anchor="ctr" horzOverflow="overflow"/>
                </a:tc>
                <a:extLst>
                  <a:ext uri="{0D108BD9-81ED-4DB2-BD59-A6C34878D82A}">
                    <a16:rowId xmlns:a16="http://schemas.microsoft.com/office/drawing/2014/main" val="10010"/>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req$bodyRaw</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charToRaw("a=1")</a:t>
                      </a:r>
                    </a:p>
                  </a:txBody>
                  <a:tcPr marL="50800" marR="50800" marT="50800" marB="50800" anchor="ctr" horzOverflow="overflow"/>
                </a:tc>
                <a:tc>
                  <a:txBody>
                    <a:bodyPr/>
                    <a:lstStyle/>
                    <a:p>
                      <a:pPr algn="l" defTabSz="914400">
                        <a:defRPr sz="1000">
                          <a:sym typeface="Helvetica"/>
                        </a:defRPr>
                      </a:pPr>
                      <a:r>
                        <a:rPr sz="900"/>
                        <a:t>The </a:t>
                      </a:r>
                      <a:r>
                        <a:rPr sz="900">
                          <a:latin typeface="Courier"/>
                          <a:ea typeface="Courier"/>
                          <a:cs typeface="Courier"/>
                          <a:sym typeface="Courier"/>
                        </a:rPr>
                        <a:t>raw()</a:t>
                      </a:r>
                      <a:r>
                        <a:rPr sz="900"/>
                        <a:t> contents of the request body</a:t>
                      </a:r>
                    </a:p>
                  </a:txBody>
                  <a:tcPr marL="50800" marR="50800" marT="50800" marB="50800" anchor="ctr" horzOverflow="overflow"/>
                </a:tc>
                <a:extLst>
                  <a:ext uri="{0D108BD9-81ED-4DB2-BD59-A6C34878D82A}">
                    <a16:rowId xmlns:a16="http://schemas.microsoft.com/office/drawing/2014/main" val="10011"/>
                  </a:ext>
                </a:extLst>
              </a:tr>
              <a:tr h="299776">
                <a:tc>
                  <a:txBody>
                    <a:bodyPr/>
                    <a:lstStyle/>
                    <a:p>
                      <a:pPr algn="l" defTabSz="914400">
                        <a:defRPr b="0">
                          <a:solidFill>
                            <a:srgbClr val="000000"/>
                          </a:solidFill>
                        </a:defRPr>
                      </a:pPr>
                      <a:r>
                        <a:rPr sz="900" b="1">
                          <a:solidFill>
                            <a:srgbClr val="FFFFFF"/>
                          </a:solidFill>
                          <a:latin typeface="Courier"/>
                          <a:ea typeface="Courier"/>
                          <a:cs typeface="Courier"/>
                          <a:sym typeface="Courier"/>
                        </a:rPr>
                        <a:t>res</a:t>
                      </a:r>
                    </a:p>
                  </a:txBody>
                  <a:tcPr marL="50800" marR="50800" marT="50800" marB="50800" anchor="ctr" horzOverflow="overflow">
                    <a:solidFill>
                      <a:srgbClr val="494949"/>
                    </a:solidFill>
                  </a:tcPr>
                </a:tc>
                <a:tc>
                  <a:txBody>
                    <a:bodyPr/>
                    <a:lstStyle/>
                    <a:p>
                      <a:pPr algn="l" defTabSz="914400">
                        <a:defRPr sz="1000">
                          <a:latin typeface="Courier"/>
                          <a:ea typeface="Courier"/>
                          <a:cs typeface="Courier"/>
                          <a:sym typeface="Courier"/>
                        </a:defRPr>
                      </a:pPr>
                      <a:endParaRPr sz="900"/>
                    </a:p>
                  </a:txBody>
                  <a:tcPr marL="50800" marR="50800" marT="50800" marB="50800" anchor="ctr" horzOverflow="overflow">
                    <a:solidFill>
                      <a:srgbClr val="494949"/>
                    </a:solidFill>
                  </a:tcPr>
                </a:tc>
                <a:tc>
                  <a:txBody>
                    <a:bodyPr/>
                    <a:lstStyle/>
                    <a:p>
                      <a:pPr algn="l" defTabSz="914400">
                        <a:defRPr sz="1000">
                          <a:sym typeface="Helvetica"/>
                        </a:defRPr>
                      </a:pPr>
                      <a:endParaRPr sz="900"/>
                    </a:p>
                  </a:txBody>
                  <a:tcPr marL="50800" marR="50800" marT="50800" marB="50800" anchor="ctr" horzOverflow="overflow">
                    <a:solidFill>
                      <a:srgbClr val="494949"/>
                    </a:solidFill>
                  </a:tcPr>
                </a:tc>
                <a:extLst>
                  <a:ext uri="{0D108BD9-81ED-4DB2-BD59-A6C34878D82A}">
                    <a16:rowId xmlns:a16="http://schemas.microsoft.com/office/drawing/2014/main" val="10012"/>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res$headers</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list(header = "abc")</a:t>
                      </a:r>
                    </a:p>
                  </a:txBody>
                  <a:tcPr marL="50800" marR="50800" marT="50800" marB="50800" anchor="ctr" horzOverflow="overflow"/>
                </a:tc>
                <a:tc>
                  <a:txBody>
                    <a:bodyPr/>
                    <a:lstStyle/>
                    <a:p>
                      <a:pPr algn="l" defTabSz="914400"/>
                      <a:r>
                        <a:rPr sz="900">
                          <a:sym typeface="Helvetica"/>
                        </a:rPr>
                        <a:t>HTTP headers to include in the response</a:t>
                      </a:r>
                    </a:p>
                  </a:txBody>
                  <a:tcPr marL="50800" marR="50800" marT="50800" marB="50800" anchor="ctr" horzOverflow="overflow"/>
                </a:tc>
                <a:extLst>
                  <a:ext uri="{0D108BD9-81ED-4DB2-BD59-A6C34878D82A}">
                    <a16:rowId xmlns:a16="http://schemas.microsoft.com/office/drawing/2014/main" val="10013"/>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res$setHeader()</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setHeader("foo", "bar")</a:t>
                      </a:r>
                    </a:p>
                  </a:txBody>
                  <a:tcPr marL="50800" marR="50800" marT="50800" marB="50800" anchor="ctr" horzOverflow="overflow"/>
                </a:tc>
                <a:tc>
                  <a:txBody>
                    <a:bodyPr/>
                    <a:lstStyle/>
                    <a:p>
                      <a:pPr algn="l" defTabSz="914400"/>
                      <a:r>
                        <a:rPr sz="900">
                          <a:sym typeface="Helvetica"/>
                        </a:rPr>
                        <a:t>Sets an HTTP header</a:t>
                      </a:r>
                    </a:p>
                  </a:txBody>
                  <a:tcPr marL="50800" marR="50800" marT="50800" marB="50800" anchor="ctr" horzOverflow="overflow"/>
                </a:tc>
                <a:extLst>
                  <a:ext uri="{0D108BD9-81ED-4DB2-BD59-A6C34878D82A}">
                    <a16:rowId xmlns:a16="http://schemas.microsoft.com/office/drawing/2014/main" val="10014"/>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res$setCookie() </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setCookie("foo", "bar")</a:t>
                      </a:r>
                    </a:p>
                  </a:txBody>
                  <a:tcPr marL="50800" marR="50800" marT="50800" marB="50800" anchor="ctr" horzOverflow="overflow"/>
                </a:tc>
                <a:tc>
                  <a:txBody>
                    <a:bodyPr/>
                    <a:lstStyle/>
                    <a:p>
                      <a:pPr algn="l" defTabSz="914400"/>
                      <a:r>
                        <a:rPr sz="900">
                          <a:sym typeface="Helvetica"/>
                        </a:rPr>
                        <a:t>Sets an HTTP cookie on the client</a:t>
                      </a:r>
                    </a:p>
                  </a:txBody>
                  <a:tcPr marL="50800" marR="50800" marT="50800" marB="50800" anchor="ctr" horzOverflow="overflow"/>
                </a:tc>
                <a:extLst>
                  <a:ext uri="{0D108BD9-81ED-4DB2-BD59-A6C34878D82A}">
                    <a16:rowId xmlns:a16="http://schemas.microsoft.com/office/drawing/2014/main" val="10015"/>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res$removeCookie</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removeCookie("foo")</a:t>
                      </a:r>
                    </a:p>
                  </a:txBody>
                  <a:tcPr marL="50800" marR="50800" marT="50800" marB="50800" anchor="ctr" horzOverflow="overflow"/>
                </a:tc>
                <a:tc>
                  <a:txBody>
                    <a:bodyPr/>
                    <a:lstStyle/>
                    <a:p>
                      <a:pPr algn="l" defTabSz="914400"/>
                      <a:r>
                        <a:rPr sz="900">
                          <a:sym typeface="Helvetica"/>
                        </a:rPr>
                        <a:t>Removes an HTTP cookie</a:t>
                      </a:r>
                    </a:p>
                  </a:txBody>
                  <a:tcPr marL="50800" marR="50800" marT="50800" marB="50800" anchor="ctr" horzOverflow="overflow"/>
                </a:tc>
                <a:extLst>
                  <a:ext uri="{0D108BD9-81ED-4DB2-BD59-A6C34878D82A}">
                    <a16:rowId xmlns:a16="http://schemas.microsoft.com/office/drawing/2014/main" val="10016"/>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res$body</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"{\"a\":[1]}"</a:t>
                      </a:r>
                    </a:p>
                  </a:txBody>
                  <a:tcPr marL="50800" marR="50800" marT="50800" marB="50800" anchor="ctr" horzOverflow="overflow"/>
                </a:tc>
                <a:tc>
                  <a:txBody>
                    <a:bodyPr/>
                    <a:lstStyle/>
                    <a:p>
                      <a:pPr algn="l" defTabSz="914400"/>
                      <a:r>
                        <a:rPr sz="900">
                          <a:sym typeface="Helvetica"/>
                        </a:rPr>
                        <a:t>Serialized output</a:t>
                      </a:r>
                    </a:p>
                  </a:txBody>
                  <a:tcPr marL="50800" marR="50800" marT="50800" marB="50800" anchor="ctr" horzOverflow="overflow"/>
                </a:tc>
                <a:extLst>
                  <a:ext uri="{0D108BD9-81ED-4DB2-BD59-A6C34878D82A}">
                    <a16:rowId xmlns:a16="http://schemas.microsoft.com/office/drawing/2014/main" val="10017"/>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res$status</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200</a:t>
                      </a:r>
                    </a:p>
                  </a:txBody>
                  <a:tcPr marL="50800" marR="50800" marT="50800" marB="50800" anchor="ctr" horzOverflow="overflow"/>
                </a:tc>
                <a:tc>
                  <a:txBody>
                    <a:bodyPr/>
                    <a:lstStyle/>
                    <a:p>
                      <a:pPr algn="l" defTabSz="914400"/>
                      <a:r>
                        <a:rPr sz="900">
                          <a:sym typeface="Helvetica"/>
                        </a:rPr>
                        <a:t>The response HTTP status code</a:t>
                      </a:r>
                    </a:p>
                  </a:txBody>
                  <a:tcPr marL="50800" marR="50800" marT="50800" marB="50800" anchor="ctr" horzOverflow="overflow"/>
                </a:tc>
                <a:extLst>
                  <a:ext uri="{0D108BD9-81ED-4DB2-BD59-A6C34878D82A}">
                    <a16:rowId xmlns:a16="http://schemas.microsoft.com/office/drawing/2014/main" val="10018"/>
                  </a:ext>
                </a:extLst>
              </a:tr>
              <a:tr h="440755">
                <a:tc>
                  <a:txBody>
                    <a:bodyPr/>
                    <a:lstStyle/>
                    <a:p>
                      <a:pPr algn="l" defTabSz="914400">
                        <a:defRPr b="0">
                          <a:solidFill>
                            <a:srgbClr val="000000"/>
                          </a:solidFill>
                        </a:defRPr>
                      </a:pPr>
                      <a:r>
                        <a:rPr sz="900">
                          <a:solidFill>
                            <a:srgbClr val="FFFFFF"/>
                          </a:solidFill>
                          <a:latin typeface="Courier"/>
                          <a:ea typeface="Courier"/>
                          <a:cs typeface="Courier"/>
                          <a:sym typeface="Courier"/>
                        </a:rPr>
                        <a:t>res$toResponse()</a:t>
                      </a:r>
                    </a:p>
                  </a:txBody>
                  <a:tcPr marL="50800" marR="50800" marT="50800" marB="50800" anchor="ctr" horzOverflow="overflow">
                    <a:solidFill>
                      <a:srgbClr val="008471"/>
                    </a:solidFill>
                  </a:tcPr>
                </a:tc>
                <a:tc>
                  <a:txBody>
                    <a:bodyPr/>
                    <a:lstStyle/>
                    <a:p>
                      <a:pPr algn="l" defTabSz="914400"/>
                      <a:r>
                        <a:rPr sz="900">
                          <a:latin typeface="Courier"/>
                          <a:ea typeface="Courier"/>
                          <a:cs typeface="Courier"/>
                          <a:sym typeface="Courier"/>
                        </a:rPr>
                        <a:t>toResponse()</a:t>
                      </a:r>
                    </a:p>
                  </a:txBody>
                  <a:tcPr marL="50800" marR="50800" marT="50800" marB="50800" anchor="ctr" horzOverflow="overflow"/>
                </a:tc>
                <a:tc>
                  <a:txBody>
                    <a:bodyPr/>
                    <a:lstStyle/>
                    <a:p>
                      <a:pPr algn="l" defTabSz="914400">
                        <a:defRPr sz="1000">
                          <a:sym typeface="Helvetica"/>
                        </a:defRPr>
                      </a:pPr>
                      <a:r>
                        <a:rPr sz="900" dirty="0"/>
                        <a:t>A list of </a:t>
                      </a:r>
                      <a:r>
                        <a:rPr sz="900" dirty="0">
                          <a:latin typeface="Courier New"/>
                          <a:ea typeface="Courier New"/>
                          <a:cs typeface="Courier New"/>
                          <a:sym typeface="Courier New"/>
                        </a:rPr>
                        <a:t>status</a:t>
                      </a:r>
                      <a:r>
                        <a:rPr sz="900" dirty="0"/>
                        <a:t>, </a:t>
                      </a:r>
                      <a:r>
                        <a:rPr sz="900" dirty="0">
                          <a:latin typeface="Courier New"/>
                          <a:ea typeface="Courier New"/>
                          <a:cs typeface="Courier New"/>
                          <a:sym typeface="Courier New"/>
                        </a:rPr>
                        <a:t>headers</a:t>
                      </a:r>
                      <a:r>
                        <a:rPr sz="900" dirty="0"/>
                        <a:t>, and </a:t>
                      </a:r>
                      <a:r>
                        <a:rPr sz="900" dirty="0">
                          <a:latin typeface="Courier New"/>
                          <a:ea typeface="Courier New"/>
                          <a:cs typeface="Courier New"/>
                          <a:sym typeface="Courier New"/>
                        </a:rPr>
                        <a:t>body</a:t>
                      </a:r>
                    </a:p>
                  </a:txBody>
                  <a:tcPr marL="50800" marR="50800" marT="50800" marB="50800" anchor="ctr" horzOverflow="overflow"/>
                </a:tc>
                <a:extLst>
                  <a:ext uri="{0D108BD9-81ED-4DB2-BD59-A6C34878D82A}">
                    <a16:rowId xmlns:a16="http://schemas.microsoft.com/office/drawing/2014/main" val="10019"/>
                  </a:ext>
                </a:extLst>
              </a:tr>
            </a:tbl>
          </a:graphicData>
        </a:graphic>
      </p:graphicFrame>
      <p:sp>
        <p:nvSpPr>
          <p:cNvPr id="241" name="OpenAPI"/>
          <p:cNvSpPr txBox="1"/>
          <p:nvPr/>
        </p:nvSpPr>
        <p:spPr>
          <a:xfrm>
            <a:off x="294162" y="5395137"/>
            <a:ext cx="621965" cy="194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r>
              <a:rPr sz="1100" dirty="0" err="1"/>
              <a:t>OpenAPI</a:t>
            </a:r>
            <a:endParaRPr sz="1100" dirty="0"/>
          </a:p>
        </p:txBody>
      </p:sp>
      <p:sp>
        <p:nvSpPr>
          <p:cNvPr id="242" name="Tidy Plumber"/>
          <p:cNvSpPr txBox="1"/>
          <p:nvPr/>
        </p:nvSpPr>
        <p:spPr>
          <a:xfrm>
            <a:off x="306235" y="695759"/>
            <a:ext cx="918521" cy="194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r>
              <a:rPr sz="1100" dirty="0"/>
              <a:t>Tidy Plumber</a:t>
            </a:r>
          </a:p>
        </p:txBody>
      </p:sp>
      <p:sp>
        <p:nvSpPr>
          <p:cNvPr id="243" name="library(plumber)…"/>
          <p:cNvSpPr txBox="1"/>
          <p:nvPr/>
        </p:nvSpPr>
        <p:spPr>
          <a:xfrm>
            <a:off x="294162" y="6253975"/>
            <a:ext cx="4271276" cy="3039110"/>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dirty="0">
                <a:solidFill>
                  <a:srgbClr val="021994"/>
                </a:solidFill>
              </a:rPr>
              <a:t>library</a:t>
            </a:r>
            <a:r>
              <a:rPr dirty="0"/>
              <a:t>(plumber)</a:t>
            </a:r>
          </a:p>
          <a:p>
            <a:pPr defTabSz="457200">
              <a:spcBef>
                <a:spcPts val="0"/>
              </a:spcBef>
              <a:defRPr sz="1000" b="0">
                <a:solidFill>
                  <a:srgbClr val="000000"/>
                </a:solidFill>
                <a:latin typeface="Courier New"/>
                <a:ea typeface="Courier New"/>
                <a:cs typeface="Courier New"/>
                <a:sym typeface="Courier New"/>
              </a:defRPr>
            </a:pPr>
            <a:endParaRPr sz="900" dirty="0"/>
          </a:p>
          <a:p>
            <a:pPr defTabSz="457200">
              <a:spcBef>
                <a:spcPts val="0"/>
              </a:spcBef>
              <a:defRPr sz="1000" b="0" i="1">
                <a:solidFill>
                  <a:srgbClr val="959395"/>
                </a:solidFill>
                <a:latin typeface="Courier New"/>
                <a:ea typeface="Courier New"/>
                <a:cs typeface="Courier New"/>
                <a:sym typeface="Courier New"/>
              </a:defRPr>
            </a:pPr>
            <a:r>
              <a:rPr dirty="0"/>
              <a:t>#* @param msg The message to echo</a:t>
            </a:r>
            <a:endParaRPr i="0" dirty="0">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rPr dirty="0"/>
              <a:t>#* @get /echo</a:t>
            </a:r>
            <a:endParaRPr i="0"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b="1" dirty="0"/>
              <a:t>function</a:t>
            </a:r>
            <a:r>
              <a:rPr dirty="0"/>
              <a:t>(msg = </a:t>
            </a:r>
            <a:r>
              <a:rPr dirty="0">
                <a:solidFill>
                  <a:srgbClr val="CD1D00"/>
                </a:solidFill>
              </a:rPr>
              <a:t>""</a:t>
            </a:r>
            <a:r>
              <a:rPr dirty="0"/>
              <a:t>) {</a:t>
            </a:r>
          </a:p>
          <a:p>
            <a:pPr defTabSz="457200">
              <a:spcBef>
                <a:spcPts val="0"/>
              </a:spcBef>
              <a:defRPr sz="1000" b="0">
                <a:solidFill>
                  <a:srgbClr val="021994"/>
                </a:solidFill>
                <a:latin typeface="Courier New"/>
                <a:ea typeface="Courier New"/>
                <a:cs typeface="Courier New"/>
                <a:sym typeface="Courier New"/>
              </a:defRPr>
            </a:pPr>
            <a:r>
              <a:rPr dirty="0">
                <a:solidFill>
                  <a:srgbClr val="000000"/>
                </a:solidFill>
              </a:rPr>
              <a:t>  </a:t>
            </a:r>
            <a:r>
              <a:rPr dirty="0"/>
              <a:t>list</a:t>
            </a:r>
            <a:r>
              <a:rPr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dirty="0"/>
              <a:t>    msg = </a:t>
            </a:r>
            <a:r>
              <a:rPr dirty="0">
                <a:solidFill>
                  <a:srgbClr val="021994"/>
                </a:solidFill>
              </a:rPr>
              <a:t>paste0</a:t>
            </a:r>
            <a:r>
              <a:rPr dirty="0"/>
              <a:t>(</a:t>
            </a:r>
          </a:p>
          <a:p>
            <a:pPr defTabSz="457200">
              <a:spcBef>
                <a:spcPts val="0"/>
              </a:spcBef>
              <a:defRPr sz="1000" b="0">
                <a:solidFill>
                  <a:srgbClr val="CD1D00"/>
                </a:solidFill>
                <a:latin typeface="Courier New"/>
                <a:ea typeface="Courier New"/>
                <a:cs typeface="Courier New"/>
                <a:sym typeface="Courier New"/>
              </a:defRPr>
            </a:pPr>
            <a:r>
              <a:rPr dirty="0">
                <a:solidFill>
                  <a:srgbClr val="000000"/>
                </a:solidFill>
              </a:rPr>
              <a:t>      </a:t>
            </a:r>
            <a:r>
              <a:rPr dirty="0"/>
              <a:t>"The message is: '"</a:t>
            </a:r>
            <a:r>
              <a:rPr dirty="0">
                <a:solidFill>
                  <a:srgbClr val="000000"/>
                </a:solidFill>
              </a:rPr>
              <a:t>, msg, </a:t>
            </a:r>
            <a:r>
              <a:rPr dirty="0"/>
              <a:t>"'"</a:t>
            </a:r>
            <a:r>
              <a:rPr dirty="0">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rPr dirty="0"/>
              <a:t>  )</a:t>
            </a:r>
          </a:p>
          <a:p>
            <a:pPr defTabSz="457200">
              <a:spcBef>
                <a:spcPts val="0"/>
              </a:spcBef>
              <a:defRPr sz="1000" b="0">
                <a:solidFill>
                  <a:srgbClr val="000000"/>
                </a:solidFill>
                <a:latin typeface="Courier New"/>
                <a:ea typeface="Courier New"/>
                <a:cs typeface="Courier New"/>
                <a:sym typeface="Courier New"/>
              </a:defRPr>
            </a:pPr>
            <a:r>
              <a:rPr dirty="0"/>
              <a:t>}</a:t>
            </a:r>
          </a:p>
          <a:p>
            <a:pPr defTabSz="457200">
              <a:spcBef>
                <a:spcPts val="0"/>
              </a:spcBef>
              <a:defRPr sz="1000" b="0">
                <a:solidFill>
                  <a:srgbClr val="000000"/>
                </a:solidFill>
                <a:latin typeface="Courier New"/>
                <a:ea typeface="Courier New"/>
                <a:cs typeface="Courier New"/>
                <a:sym typeface="Courier New"/>
              </a:defRPr>
            </a:pPr>
            <a:endParaRPr dirty="0"/>
          </a:p>
          <a:p>
            <a:pPr defTabSz="457200">
              <a:spcBef>
                <a:spcPts val="0"/>
              </a:spcBef>
              <a:defRPr sz="1000" b="0" i="1">
                <a:solidFill>
                  <a:srgbClr val="959395"/>
                </a:solidFill>
                <a:latin typeface="Courier New"/>
                <a:ea typeface="Courier New"/>
                <a:cs typeface="Courier New"/>
                <a:sym typeface="Courier New"/>
              </a:defRPr>
            </a:pPr>
            <a:r>
              <a:rPr dirty="0"/>
              <a:t>#* @plumber</a:t>
            </a:r>
            <a:endParaRPr i="0" dirty="0">
              <a:solidFill>
                <a:srgbClr val="000000"/>
              </a:solidFill>
            </a:endParaRPr>
          </a:p>
          <a:p>
            <a:pPr defTabSz="457200">
              <a:spcBef>
                <a:spcPts val="0"/>
              </a:spcBef>
              <a:defRPr sz="1000">
                <a:solidFill>
                  <a:srgbClr val="000000"/>
                </a:solidFill>
                <a:latin typeface="Courier New"/>
                <a:ea typeface="Courier New"/>
                <a:cs typeface="Courier New"/>
                <a:sym typeface="Courier New"/>
              </a:defRPr>
            </a:pPr>
            <a:r>
              <a:rPr dirty="0"/>
              <a:t>function</a:t>
            </a:r>
            <a:r>
              <a:rPr b="0" dirty="0"/>
              <a:t>(pr) {</a:t>
            </a:r>
          </a:p>
          <a:p>
            <a:pPr defTabSz="457200">
              <a:spcBef>
                <a:spcPts val="0"/>
              </a:spcBef>
              <a:defRPr sz="1000" b="0">
                <a:solidFill>
                  <a:srgbClr val="000000"/>
                </a:solidFill>
                <a:latin typeface="Courier New"/>
                <a:ea typeface="Courier New"/>
                <a:cs typeface="Courier New"/>
                <a:sym typeface="Courier New"/>
              </a:defRPr>
            </a:pPr>
            <a:r>
              <a:rPr dirty="0"/>
              <a:t>  pr %&gt;%</a:t>
            </a:r>
          </a:p>
          <a:p>
            <a:pPr defTabSz="457200">
              <a:spcBef>
                <a:spcPts val="0"/>
              </a:spcBef>
              <a:defRPr sz="1000" b="0">
                <a:solidFill>
                  <a:srgbClr val="000000"/>
                </a:solidFill>
                <a:latin typeface="Courier New"/>
                <a:ea typeface="Courier New"/>
                <a:cs typeface="Courier New"/>
                <a:sym typeface="Courier New"/>
              </a:defRPr>
            </a:pPr>
            <a:r>
              <a:rPr dirty="0"/>
              <a:t>    </a:t>
            </a:r>
            <a:r>
              <a:rPr dirty="0" err="1">
                <a:solidFill>
                  <a:srgbClr val="021994"/>
                </a:solidFill>
              </a:rPr>
              <a:t>pr_set_api_spec</a:t>
            </a:r>
            <a:r>
              <a:rPr dirty="0"/>
              <a:t>(</a:t>
            </a:r>
            <a:r>
              <a:rPr b="1" dirty="0"/>
              <a:t>function</a:t>
            </a:r>
            <a:r>
              <a:rPr dirty="0"/>
              <a:t>(spec) {</a:t>
            </a:r>
          </a:p>
          <a:p>
            <a:pPr defTabSz="457200">
              <a:spcBef>
                <a:spcPts val="0"/>
              </a:spcBef>
              <a:defRPr sz="1000" b="0">
                <a:solidFill>
                  <a:srgbClr val="000000"/>
                </a:solidFill>
                <a:latin typeface="Courier New"/>
                <a:ea typeface="Courier New"/>
                <a:cs typeface="Courier New"/>
                <a:sym typeface="Courier New"/>
              </a:defRPr>
            </a:pPr>
            <a:r>
              <a:rPr dirty="0"/>
              <a:t>      </a:t>
            </a:r>
            <a:r>
              <a:rPr dirty="0" err="1"/>
              <a:t>spec$paths</a:t>
            </a:r>
            <a:r>
              <a:rPr dirty="0"/>
              <a:t>[[</a:t>
            </a:r>
            <a:r>
              <a:rPr dirty="0">
                <a:solidFill>
                  <a:srgbClr val="CD1D00"/>
                </a:solidFill>
              </a:rPr>
              <a:t>"/echo"</a:t>
            </a:r>
            <a:r>
              <a:rPr dirty="0"/>
              <a:t>]]$</a:t>
            </a:r>
            <a:r>
              <a:rPr dirty="0" err="1"/>
              <a:t>get$summary</a:t>
            </a:r>
            <a:r>
              <a:rPr dirty="0"/>
              <a:t> &lt;-</a:t>
            </a:r>
          </a:p>
          <a:p>
            <a:pPr defTabSz="457200">
              <a:spcBef>
                <a:spcPts val="0"/>
              </a:spcBef>
              <a:defRPr sz="1000" b="0">
                <a:solidFill>
                  <a:srgbClr val="CD1D00"/>
                </a:solidFill>
                <a:latin typeface="Courier New"/>
                <a:ea typeface="Courier New"/>
                <a:cs typeface="Courier New"/>
                <a:sym typeface="Courier New"/>
              </a:defRPr>
            </a:pPr>
            <a:r>
              <a:rPr dirty="0">
                <a:solidFill>
                  <a:srgbClr val="000000"/>
                </a:solidFill>
              </a:rPr>
              <a:t>        </a:t>
            </a:r>
            <a:r>
              <a:rPr dirty="0"/>
              <a:t>"Echo back the input"</a:t>
            </a:r>
            <a:endParaRPr dirty="0">
              <a:solidFill>
                <a:srgbClr val="000000"/>
              </a:solidFill>
            </a:endParaRPr>
          </a:p>
          <a:p>
            <a:pPr defTabSz="457200">
              <a:spcBef>
                <a:spcPts val="0"/>
              </a:spcBef>
              <a:defRPr sz="1000" b="0">
                <a:solidFill>
                  <a:srgbClr val="000000"/>
                </a:solidFill>
                <a:latin typeface="Courier New"/>
                <a:ea typeface="Courier New"/>
                <a:cs typeface="Courier New"/>
                <a:sym typeface="Courier New"/>
              </a:defRPr>
            </a:pPr>
            <a:r>
              <a:rPr dirty="0"/>
              <a:t>      spec</a:t>
            </a:r>
          </a:p>
          <a:p>
            <a:pPr defTabSz="457200">
              <a:spcBef>
                <a:spcPts val="0"/>
              </a:spcBef>
              <a:defRPr sz="1000" b="0">
                <a:solidFill>
                  <a:srgbClr val="000000"/>
                </a:solidFill>
                <a:latin typeface="Courier New"/>
                <a:ea typeface="Courier New"/>
                <a:cs typeface="Courier New"/>
                <a:sym typeface="Courier New"/>
              </a:defRPr>
            </a:pPr>
            <a:r>
              <a:rPr dirty="0"/>
              <a:t>    })</a:t>
            </a:r>
          </a:p>
          <a:p>
            <a:pPr defTabSz="457200">
              <a:spcBef>
                <a:spcPts val="0"/>
              </a:spcBef>
              <a:defRPr sz="1000" b="0">
                <a:solidFill>
                  <a:srgbClr val="000000"/>
                </a:solidFill>
                <a:latin typeface="Courier New"/>
                <a:ea typeface="Courier New"/>
                <a:cs typeface="Courier New"/>
                <a:sym typeface="Courier New"/>
              </a:defRPr>
            </a:pPr>
            <a:r>
              <a:rPr dirty="0"/>
              <a:t>}</a:t>
            </a:r>
          </a:p>
        </p:txBody>
      </p:sp>
      <p:sp>
        <p:nvSpPr>
          <p:cNvPr id="244" name="By default, Swagger is used to interpret the OpenAPI specification file and generate the user interface for the API. Other interpreters can be used to adjust the look and feel of the user interface via pr_set_docs()."/>
          <p:cNvSpPr txBox="1"/>
          <p:nvPr/>
        </p:nvSpPr>
        <p:spPr>
          <a:xfrm>
            <a:off x="326693" y="9367169"/>
            <a:ext cx="4379160" cy="8607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a:lnSpc>
                <a:spcPct val="90000"/>
              </a:lnSpc>
              <a:spcBef>
                <a:spcPts val="600"/>
              </a:spcBef>
              <a:defRPr b="0">
                <a:solidFill>
                  <a:srgbClr val="000000"/>
                </a:solidFill>
              </a:defRPr>
            </a:pPr>
            <a:r>
              <a:rPr sz="1100" dirty="0"/>
              <a:t>By default, Swagger is used to interpret the </a:t>
            </a:r>
            <a:r>
              <a:rPr sz="1100" dirty="0" err="1"/>
              <a:t>OpenAPI</a:t>
            </a:r>
            <a:r>
              <a:rPr sz="1100" dirty="0"/>
              <a:t> specification file and generate the user interface for the API. Other interpreters can be used to adjust the look and feel of the user interface via </a:t>
            </a:r>
            <a:r>
              <a:rPr sz="1100" dirty="0" err="1">
                <a:latin typeface="Courier"/>
                <a:ea typeface="Courier"/>
                <a:cs typeface="Courier"/>
                <a:sym typeface="Courier"/>
              </a:rPr>
              <a:t>pr_set_docs</a:t>
            </a:r>
            <a:r>
              <a:rPr sz="1100" dirty="0">
                <a:latin typeface="Courier"/>
                <a:ea typeface="Courier"/>
                <a:cs typeface="Courier"/>
                <a:sym typeface="Courier"/>
              </a:rPr>
              <a:t>()</a:t>
            </a:r>
            <a:r>
              <a:rPr sz="1100" dirty="0">
                <a:latin typeface="Courier New"/>
                <a:ea typeface="Courier New"/>
                <a:cs typeface="Courier New"/>
                <a:sym typeface="Courier New"/>
              </a:rPr>
              <a:t>.</a:t>
            </a:r>
          </a:p>
        </p:txBody>
      </p:sp>
      <p:sp>
        <p:nvSpPr>
          <p:cNvPr id="245" name="Programmatic Plumber"/>
          <p:cNvSpPr txBox="1"/>
          <p:nvPr/>
        </p:nvSpPr>
        <p:spPr>
          <a:xfrm>
            <a:off x="338661" y="316946"/>
            <a:ext cx="3175549" cy="3211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lnSpc>
                <a:spcPct val="80000"/>
              </a:lnSpc>
              <a:spcBef>
                <a:spcPts val="0"/>
              </a:spcBef>
              <a:defRPr sz="2500" b="0">
                <a:solidFill>
                  <a:srgbClr val="494949"/>
                </a:solidFill>
              </a:defRPr>
            </a:pPr>
            <a:r>
              <a:rPr sz="2400" dirty="0"/>
              <a:t>Programmatic Plumber</a:t>
            </a:r>
          </a:p>
        </p:txBody>
      </p:sp>
      <p:sp>
        <p:nvSpPr>
          <p:cNvPr id="246" name="Plumber is exceptionally customizable. In addition to using special comments to create APIs, APIs can be created entirely programatically. This exposes additional features and functionality. Plumber has a convenient “tidy” interface that allows API route"/>
          <p:cNvSpPr txBox="1"/>
          <p:nvPr/>
        </p:nvSpPr>
        <p:spPr>
          <a:xfrm>
            <a:off x="302469" y="920259"/>
            <a:ext cx="4365285" cy="9622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defTabSz="531622">
              <a:lnSpc>
                <a:spcPct val="90000"/>
              </a:lnSpc>
              <a:spcBef>
                <a:spcPts val="500"/>
              </a:spcBef>
              <a:defRPr sz="1092" b="0">
                <a:solidFill>
                  <a:srgbClr val="000000"/>
                </a:solidFill>
              </a:defRPr>
            </a:pPr>
            <a:r>
              <a:rPr sz="1050" dirty="0"/>
              <a:t>Plumber is exceptionally customizable. In addition to using special comments to create APIs, APIs can be created entirely </a:t>
            </a:r>
            <a:r>
              <a:rPr sz="1050" dirty="0" err="1"/>
              <a:t>programatically</a:t>
            </a:r>
            <a:r>
              <a:rPr sz="1050" dirty="0"/>
              <a:t>. This exposes additional features and functionality. Plumber has a convenient “tidy” interface that allows API routers to be built piece by piece. The following example is part of a standard </a:t>
            </a:r>
            <a:r>
              <a:rPr sz="1050" dirty="0" err="1">
                <a:latin typeface="Courier"/>
                <a:ea typeface="Courier"/>
                <a:cs typeface="Courier"/>
                <a:sym typeface="Courier"/>
              </a:rPr>
              <a:t>plumber.R</a:t>
            </a:r>
            <a:r>
              <a:rPr sz="1050" dirty="0"/>
              <a:t> file.</a:t>
            </a:r>
          </a:p>
        </p:txBody>
      </p:sp>
      <p:sp>
        <p:nvSpPr>
          <p:cNvPr id="247" name="Function that receives and modifies the existing  specification"/>
          <p:cNvSpPr/>
          <p:nvPr/>
        </p:nvSpPr>
        <p:spPr>
          <a:xfrm>
            <a:off x="3125442" y="7677638"/>
            <a:ext cx="1638698" cy="708423"/>
          </a:xfrm>
          <a:custGeom>
            <a:avLst/>
            <a:gdLst/>
            <a:ahLst/>
            <a:cxnLst>
              <a:cxn ang="0">
                <a:pos x="wd2" y="hd2"/>
              </a:cxn>
              <a:cxn ang="5400000">
                <a:pos x="wd2" y="hd2"/>
              </a:cxn>
              <a:cxn ang="10800000">
                <a:pos x="wd2" y="hd2"/>
              </a:cxn>
              <a:cxn ang="16200000">
                <a:pos x="wd2" y="hd2"/>
              </a:cxn>
            </a:cxnLst>
            <a:rect l="0" t="0" r="r" b="b"/>
            <a:pathLst>
              <a:path w="21600" h="21600" extrusionOk="0">
                <a:moveTo>
                  <a:pt x="2291" y="0"/>
                </a:moveTo>
                <a:cubicBezTo>
                  <a:pt x="1749" y="0"/>
                  <a:pt x="1308" y="1021"/>
                  <a:pt x="1308" y="2275"/>
                </a:cubicBezTo>
                <a:lnTo>
                  <a:pt x="1308" y="12089"/>
                </a:lnTo>
                <a:cubicBezTo>
                  <a:pt x="1308" y="13342"/>
                  <a:pt x="1749" y="14364"/>
                  <a:pt x="2291" y="14364"/>
                </a:cubicBezTo>
                <a:lnTo>
                  <a:pt x="4708" y="14364"/>
                </a:lnTo>
                <a:lnTo>
                  <a:pt x="0" y="21600"/>
                </a:lnTo>
                <a:lnTo>
                  <a:pt x="7193" y="14364"/>
                </a:lnTo>
                <a:lnTo>
                  <a:pt x="20622" y="14364"/>
                </a:lnTo>
                <a:cubicBezTo>
                  <a:pt x="21164" y="14364"/>
                  <a:pt x="21600" y="13342"/>
                  <a:pt x="21600" y="12089"/>
                </a:cubicBezTo>
                <a:lnTo>
                  <a:pt x="21600" y="2275"/>
                </a:lnTo>
                <a:cubicBezTo>
                  <a:pt x="21600" y="1021"/>
                  <a:pt x="21164" y="0"/>
                  <a:pt x="20622" y="0"/>
                </a:cubicBezTo>
                <a:lnTo>
                  <a:pt x="2291"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pic>
        <p:nvPicPr>
          <p:cNvPr id="248" name="pasted-image.tiff" descr="pasted-image.tiff"/>
          <p:cNvPicPr>
            <a:picLocks noChangeAspect="1"/>
          </p:cNvPicPr>
          <p:nvPr/>
        </p:nvPicPr>
        <p:blipFill>
          <a:blip r:embed="rId4"/>
          <a:stretch>
            <a:fillRect/>
          </a:stretch>
        </p:blipFill>
        <p:spPr>
          <a:xfrm>
            <a:off x="11684220" y="8947354"/>
            <a:ext cx="1832804" cy="860710"/>
          </a:xfrm>
          <a:prstGeom prst="rect">
            <a:avLst/>
          </a:prstGeom>
          <a:ln w="12700">
            <a:miter lim="400000"/>
          </a:ln>
        </p:spPr>
      </p:pic>
      <p:sp>
        <p:nvSpPr>
          <p:cNvPr id="249" name="ASYNC PLUMBER"/>
          <p:cNvSpPr txBox="1"/>
          <p:nvPr/>
        </p:nvSpPr>
        <p:spPr>
          <a:xfrm>
            <a:off x="9430821" y="733546"/>
            <a:ext cx="1261564" cy="194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r>
              <a:rPr sz="1100" dirty="0"/>
              <a:t>ASYNC PLUMBER</a:t>
            </a:r>
          </a:p>
        </p:txBody>
      </p:sp>
      <p:sp>
        <p:nvSpPr>
          <p:cNvPr id="250" name="Plumber supports asynchronous execution via the future R package. This pattern allows Plumber to concurrently process multiple requests."/>
          <p:cNvSpPr txBox="1"/>
          <p:nvPr/>
        </p:nvSpPr>
        <p:spPr>
          <a:xfrm>
            <a:off x="9438200" y="973200"/>
            <a:ext cx="2924094" cy="9080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a:lnSpc>
                <a:spcPct val="90000"/>
              </a:lnSpc>
              <a:spcBef>
                <a:spcPts val="600"/>
              </a:spcBef>
              <a:defRPr b="0">
                <a:solidFill>
                  <a:srgbClr val="000000"/>
                </a:solidFill>
              </a:defRPr>
            </a:pPr>
            <a:r>
              <a:rPr sz="1100" dirty="0"/>
              <a:t>Plumber supports asynchronous execution via the </a:t>
            </a:r>
            <a:r>
              <a:rPr sz="1100" dirty="0">
                <a:latin typeface="Courier"/>
                <a:ea typeface="Courier"/>
                <a:cs typeface="Courier"/>
                <a:sym typeface="Courier"/>
              </a:rPr>
              <a:t>future</a:t>
            </a:r>
            <a:r>
              <a:rPr sz="1100" dirty="0"/>
              <a:t> R package. This pattern allows Plumber to concurrently process multiple requests.</a:t>
            </a:r>
          </a:p>
        </p:txBody>
      </p:sp>
      <p:sp>
        <p:nvSpPr>
          <p:cNvPr id="251" name="library(plumber)…"/>
          <p:cNvSpPr txBox="1"/>
          <p:nvPr/>
        </p:nvSpPr>
        <p:spPr>
          <a:xfrm>
            <a:off x="9467727" y="1711404"/>
            <a:ext cx="3214689" cy="1339079"/>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a:solidFill>
                  <a:srgbClr val="021994"/>
                </a:solidFill>
              </a:rPr>
              <a:t>library</a:t>
            </a:r>
            <a:r>
              <a:t>(plumber)</a:t>
            </a:r>
          </a:p>
          <a:p>
            <a:pPr defTabSz="457200">
              <a:spcBef>
                <a:spcPts val="0"/>
              </a:spcBef>
              <a:defRPr sz="1000" b="0">
                <a:solidFill>
                  <a:srgbClr val="CD1D00"/>
                </a:solidFill>
                <a:latin typeface="Courier New"/>
                <a:ea typeface="Courier New"/>
                <a:cs typeface="Courier New"/>
                <a:sym typeface="Courier New"/>
              </a:defRPr>
            </a:pPr>
            <a:r>
              <a:rPr>
                <a:solidFill>
                  <a:srgbClr val="000000"/>
                </a:solidFill>
              </a:rPr>
              <a:t>future::</a:t>
            </a:r>
            <a:r>
              <a:rPr>
                <a:solidFill>
                  <a:srgbClr val="021994"/>
                </a:solidFill>
              </a:rPr>
              <a:t>plan</a:t>
            </a:r>
            <a:r>
              <a:rPr>
                <a:solidFill>
                  <a:srgbClr val="000000"/>
                </a:solidFill>
              </a:rPr>
              <a:t>(</a:t>
            </a:r>
            <a:r>
              <a:t>"multisession"</a:t>
            </a:r>
            <a:r>
              <a:rPr>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endParaRPr>
              <a:solidFill>
                <a:srgbClr val="000000"/>
              </a:solidFill>
            </a:endParaRPr>
          </a:p>
          <a:p>
            <a:pPr defTabSz="457200">
              <a:spcBef>
                <a:spcPts val="0"/>
              </a:spcBef>
              <a:defRPr sz="1000" b="0" i="1">
                <a:solidFill>
                  <a:srgbClr val="959395"/>
                </a:solidFill>
                <a:latin typeface="Courier New"/>
                <a:ea typeface="Courier New"/>
                <a:cs typeface="Courier New"/>
                <a:sym typeface="Courier New"/>
              </a:defRPr>
            </a:pPr>
            <a:r>
              <a:t>#* @get /slow</a:t>
            </a:r>
            <a:endParaRPr i="0">
              <a:solidFill>
                <a:srgbClr val="000000"/>
              </a:solidFill>
            </a:endParaRPr>
          </a:p>
          <a:p>
            <a:pPr defTabSz="457200">
              <a:spcBef>
                <a:spcPts val="0"/>
              </a:spcBef>
              <a:defRPr sz="1000">
                <a:solidFill>
                  <a:srgbClr val="000000"/>
                </a:solidFill>
                <a:latin typeface="Courier New"/>
                <a:ea typeface="Courier New"/>
                <a:cs typeface="Courier New"/>
                <a:sym typeface="Courier New"/>
              </a:defRPr>
            </a:pPr>
            <a:r>
              <a:t>function</a:t>
            </a:r>
            <a:r>
              <a:rPr b="0"/>
              <a:t>() {</a:t>
            </a:r>
          </a:p>
          <a:p>
            <a:pPr defTabSz="457200">
              <a:spcBef>
                <a:spcPts val="0"/>
              </a:spcBef>
              <a:defRPr sz="1000" b="0">
                <a:solidFill>
                  <a:srgbClr val="021994"/>
                </a:solidFill>
                <a:latin typeface="Courier New"/>
                <a:ea typeface="Courier New"/>
                <a:cs typeface="Courier New"/>
                <a:sym typeface="Courier New"/>
              </a:defRPr>
            </a:pPr>
            <a:r>
              <a:rPr>
                <a:solidFill>
                  <a:srgbClr val="000000"/>
                </a:solidFill>
              </a:rPr>
              <a:t>  promises::</a:t>
            </a:r>
            <a:r>
              <a:t>future_promise</a:t>
            </a:r>
            <a:r>
              <a:rPr>
                <a:solidFill>
                  <a:srgbClr val="000000"/>
                </a:solidFill>
              </a:rPr>
              <a:t>({</a:t>
            </a:r>
          </a:p>
          <a:p>
            <a:pPr defTabSz="457200">
              <a:spcBef>
                <a:spcPts val="0"/>
              </a:spcBef>
              <a:defRPr sz="1000" b="0">
                <a:solidFill>
                  <a:srgbClr val="021994"/>
                </a:solidFill>
                <a:latin typeface="Courier New"/>
                <a:ea typeface="Courier New"/>
                <a:cs typeface="Courier New"/>
                <a:sym typeface="Courier New"/>
              </a:defRPr>
            </a:pPr>
            <a:r>
              <a:rPr>
                <a:solidFill>
                  <a:srgbClr val="000000"/>
                </a:solidFill>
              </a:rPr>
              <a:t>    </a:t>
            </a:r>
            <a:r>
              <a:t>slow_calc</a:t>
            </a:r>
            <a:r>
              <a:rPr>
                <a:solidFill>
                  <a:srgbClr val="000000"/>
                </a:solidFill>
              </a:rPr>
              <a:t>()</a:t>
            </a:r>
          </a:p>
          <a:p>
            <a:pPr defTabSz="457200">
              <a:spcBef>
                <a:spcPts val="0"/>
              </a:spcBef>
              <a:defRPr sz="1000" b="0">
                <a:solidFill>
                  <a:srgbClr val="000000"/>
                </a:solidFill>
                <a:latin typeface="Courier New"/>
                <a:ea typeface="Courier New"/>
                <a:cs typeface="Courier New"/>
                <a:sym typeface="Courier New"/>
              </a:defRPr>
            </a:pPr>
            <a:r>
              <a:t>  })</a:t>
            </a:r>
          </a:p>
          <a:p>
            <a:pPr defTabSz="457200">
              <a:spcBef>
                <a:spcPts val="0"/>
              </a:spcBef>
              <a:defRPr sz="1000" b="0">
                <a:solidFill>
                  <a:srgbClr val="000000"/>
                </a:solidFill>
                <a:latin typeface="Courier New"/>
                <a:ea typeface="Courier New"/>
                <a:cs typeface="Courier New"/>
                <a:sym typeface="Courier New"/>
              </a:defRPr>
            </a:pPr>
            <a:r>
              <a:t>}</a:t>
            </a:r>
          </a:p>
        </p:txBody>
      </p:sp>
      <p:sp>
        <p:nvSpPr>
          <p:cNvPr id="252" name="Slow calculation"/>
          <p:cNvSpPr/>
          <p:nvPr/>
        </p:nvSpPr>
        <p:spPr>
          <a:xfrm>
            <a:off x="10648587" y="2576171"/>
            <a:ext cx="2469357" cy="357189"/>
          </a:xfrm>
          <a:custGeom>
            <a:avLst/>
            <a:gdLst/>
            <a:ahLst/>
            <a:cxnLst>
              <a:cxn ang="0">
                <a:pos x="wd2" y="hd2"/>
              </a:cxn>
              <a:cxn ang="5400000">
                <a:pos x="wd2" y="hd2"/>
              </a:cxn>
              <a:cxn ang="10800000">
                <a:pos x="wd2" y="hd2"/>
              </a:cxn>
              <a:cxn ang="16200000">
                <a:pos x="wd2" y="hd2"/>
              </a:cxn>
            </a:cxnLst>
            <a:rect l="0" t="0" r="r" b="b"/>
            <a:pathLst>
              <a:path w="21600" h="21600" extrusionOk="0">
                <a:moveTo>
                  <a:pt x="12182" y="0"/>
                </a:moveTo>
                <a:cubicBezTo>
                  <a:pt x="11822" y="0"/>
                  <a:pt x="11529" y="2026"/>
                  <a:pt x="11529" y="4512"/>
                </a:cubicBezTo>
                <a:lnTo>
                  <a:pt x="11529" y="6216"/>
                </a:lnTo>
                <a:lnTo>
                  <a:pt x="0" y="4488"/>
                </a:lnTo>
                <a:lnTo>
                  <a:pt x="11529" y="11544"/>
                </a:lnTo>
                <a:lnTo>
                  <a:pt x="11529" y="17088"/>
                </a:lnTo>
                <a:cubicBezTo>
                  <a:pt x="11529" y="19574"/>
                  <a:pt x="11822" y="21600"/>
                  <a:pt x="12182" y="21600"/>
                </a:cubicBezTo>
                <a:lnTo>
                  <a:pt x="20951" y="21600"/>
                </a:lnTo>
                <a:cubicBezTo>
                  <a:pt x="21310" y="21600"/>
                  <a:pt x="21600" y="19574"/>
                  <a:pt x="21600" y="17088"/>
                </a:cubicBezTo>
                <a:lnTo>
                  <a:pt x="21600" y="4512"/>
                </a:lnTo>
                <a:cubicBezTo>
                  <a:pt x="21600" y="2026"/>
                  <a:pt x="21310" y="0"/>
                  <a:pt x="20951" y="0"/>
                </a:cubicBezTo>
                <a:lnTo>
                  <a:pt x="12182"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53" name="Set the execution plan"/>
          <p:cNvSpPr/>
          <p:nvPr/>
        </p:nvSpPr>
        <p:spPr>
          <a:xfrm>
            <a:off x="11712852" y="1946874"/>
            <a:ext cx="1858170" cy="357188"/>
          </a:xfrm>
          <a:custGeom>
            <a:avLst/>
            <a:gdLst/>
            <a:ahLst/>
            <a:cxnLst>
              <a:cxn ang="0">
                <a:pos x="wd2" y="hd2"/>
              </a:cxn>
              <a:cxn ang="5400000">
                <a:pos x="wd2" y="hd2"/>
              </a:cxn>
              <a:cxn ang="10800000">
                <a:pos x="wd2" y="hd2"/>
              </a:cxn>
              <a:cxn ang="16200000">
                <a:pos x="wd2" y="hd2"/>
              </a:cxn>
            </a:cxnLst>
            <a:rect l="0" t="0" r="r" b="b"/>
            <a:pathLst>
              <a:path w="21600" h="21600" extrusionOk="0">
                <a:moveTo>
                  <a:pt x="9084" y="0"/>
                </a:moveTo>
                <a:cubicBezTo>
                  <a:pt x="8607" y="0"/>
                  <a:pt x="8219" y="2013"/>
                  <a:pt x="8216" y="4488"/>
                </a:cubicBezTo>
                <a:lnTo>
                  <a:pt x="0" y="2616"/>
                </a:lnTo>
                <a:lnTo>
                  <a:pt x="8216" y="9816"/>
                </a:lnTo>
                <a:lnTo>
                  <a:pt x="8216" y="17088"/>
                </a:lnTo>
                <a:cubicBezTo>
                  <a:pt x="8216" y="19574"/>
                  <a:pt x="8606" y="21600"/>
                  <a:pt x="9084" y="21600"/>
                </a:cubicBezTo>
                <a:lnTo>
                  <a:pt x="20737" y="21600"/>
                </a:lnTo>
                <a:cubicBezTo>
                  <a:pt x="21215" y="21600"/>
                  <a:pt x="21600" y="19574"/>
                  <a:pt x="21600" y="17088"/>
                </a:cubicBezTo>
                <a:lnTo>
                  <a:pt x="21600" y="4512"/>
                </a:lnTo>
                <a:cubicBezTo>
                  <a:pt x="21600" y="2026"/>
                  <a:pt x="21215" y="0"/>
                  <a:pt x="20737" y="0"/>
                </a:cubicBezTo>
                <a:lnTo>
                  <a:pt x="9084"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54" name="MOUNTING ROUTERS"/>
          <p:cNvSpPr txBox="1"/>
          <p:nvPr/>
        </p:nvSpPr>
        <p:spPr>
          <a:xfrm>
            <a:off x="9430821" y="3168651"/>
            <a:ext cx="1524456" cy="194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r>
              <a:rPr sz="1100" dirty="0"/>
              <a:t>MOUNTING ROUTERS</a:t>
            </a:r>
          </a:p>
        </p:txBody>
      </p:sp>
      <p:sp>
        <p:nvSpPr>
          <p:cNvPr id="255" name="Plumber routers can be combined by mounting routers into other routers. This can be beneficial when building routers that involve several different endpoints and you want to break each component out into a separate router. These separate routers can even"/>
          <p:cNvSpPr txBox="1"/>
          <p:nvPr/>
        </p:nvSpPr>
        <p:spPr>
          <a:xfrm>
            <a:off x="9479329" y="3399463"/>
            <a:ext cx="4152812" cy="11417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a:lnSpc>
                <a:spcPct val="90000"/>
              </a:lnSpc>
              <a:spcBef>
                <a:spcPts val="600"/>
              </a:spcBef>
              <a:defRPr b="0">
                <a:solidFill>
                  <a:srgbClr val="000000"/>
                </a:solidFill>
              </a:defRPr>
            </a:pPr>
            <a:r>
              <a:rPr sz="1100" dirty="0"/>
              <a:t>Plumber routers can be combined by mounting routers into other routers. This can be beneficial when building routers that involve several different endpoints and you want to break each component out into a separate router. These separate routers can even be separate files loaded using </a:t>
            </a:r>
            <a:r>
              <a:rPr sz="1100" dirty="0">
                <a:latin typeface="Courier"/>
                <a:ea typeface="Courier"/>
                <a:cs typeface="Courier"/>
                <a:sym typeface="Courier"/>
              </a:rPr>
              <a:t>plumb()</a:t>
            </a:r>
            <a:r>
              <a:rPr sz="1100" dirty="0"/>
              <a:t>.</a:t>
            </a:r>
          </a:p>
        </p:txBody>
      </p:sp>
      <p:sp>
        <p:nvSpPr>
          <p:cNvPr id="256" name="library(plumber)…"/>
          <p:cNvSpPr txBox="1"/>
          <p:nvPr/>
        </p:nvSpPr>
        <p:spPr>
          <a:xfrm>
            <a:off x="9461502" y="4293674"/>
            <a:ext cx="3553785" cy="1524099"/>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a:solidFill>
                  <a:srgbClr val="021994"/>
                </a:solidFill>
              </a:rPr>
              <a:t>library</a:t>
            </a:r>
            <a:r>
              <a:t>(plumber)</a:t>
            </a:r>
          </a:p>
          <a:p>
            <a:pPr defTabSz="457200">
              <a:spcBef>
                <a:spcPts val="0"/>
              </a:spcBef>
              <a:defRPr sz="1000" b="0">
                <a:solidFill>
                  <a:srgbClr val="000000"/>
                </a:solidFill>
                <a:latin typeface="Courier New"/>
                <a:ea typeface="Courier New"/>
                <a:cs typeface="Courier New"/>
                <a:sym typeface="Courier New"/>
              </a:defRPr>
            </a:pPr>
            <a:endParaRPr/>
          </a:p>
          <a:p>
            <a:pPr defTabSz="457200">
              <a:spcBef>
                <a:spcPts val="0"/>
              </a:spcBef>
              <a:defRPr sz="1000" b="0">
                <a:solidFill>
                  <a:srgbClr val="000000"/>
                </a:solidFill>
                <a:latin typeface="Courier New"/>
                <a:ea typeface="Courier New"/>
                <a:cs typeface="Courier New"/>
                <a:sym typeface="Courier New"/>
              </a:defRPr>
            </a:pPr>
            <a:r>
              <a:t>route &lt;- </a:t>
            </a:r>
            <a:r>
              <a:rPr>
                <a:solidFill>
                  <a:srgbClr val="021994"/>
                </a:solidFill>
              </a:rPr>
              <a:t>pr</a:t>
            </a:r>
            <a:r>
              <a:t>() %&gt;%</a:t>
            </a:r>
          </a:p>
          <a:p>
            <a:pPr defTabSz="457200">
              <a:spcBef>
                <a:spcPts val="0"/>
              </a:spcBef>
              <a:defRPr sz="1000" b="0">
                <a:solidFill>
                  <a:srgbClr val="000000"/>
                </a:solidFill>
                <a:latin typeface="Courier New"/>
                <a:ea typeface="Courier New"/>
                <a:cs typeface="Courier New"/>
                <a:sym typeface="Courier New"/>
              </a:defRPr>
            </a:pPr>
            <a:r>
              <a:t>  </a:t>
            </a:r>
            <a:r>
              <a:rPr>
                <a:solidFill>
                  <a:srgbClr val="021994"/>
                </a:solidFill>
              </a:rPr>
              <a:t>pr_get</a:t>
            </a:r>
            <a:r>
              <a:t>(</a:t>
            </a:r>
            <a:r>
              <a:rPr>
                <a:solidFill>
                  <a:srgbClr val="CD1D00"/>
                </a:solidFill>
              </a:rPr>
              <a:t>"/foo"</a:t>
            </a:r>
            <a:r>
              <a:t>, </a:t>
            </a:r>
            <a:r>
              <a:rPr b="1"/>
              <a:t>function</a:t>
            </a:r>
            <a:r>
              <a:t>() </a:t>
            </a:r>
            <a:r>
              <a:rPr>
                <a:solidFill>
                  <a:srgbClr val="CD1D00"/>
                </a:solidFill>
              </a:rPr>
              <a:t>"foo"</a:t>
            </a:r>
            <a:r>
              <a:t>)</a:t>
            </a:r>
          </a:p>
          <a:p>
            <a:pPr defTabSz="457200">
              <a:spcBef>
                <a:spcPts val="0"/>
              </a:spcBef>
              <a:defRPr sz="1000" b="0">
                <a:solidFill>
                  <a:srgbClr val="000000"/>
                </a:solidFill>
                <a:latin typeface="Courier New"/>
                <a:ea typeface="Courier New"/>
                <a:cs typeface="Courier New"/>
                <a:sym typeface="Courier New"/>
              </a:defRPr>
            </a:pPr>
            <a:endParaRPr/>
          </a:p>
          <a:p>
            <a:pPr defTabSz="457200">
              <a:spcBef>
                <a:spcPts val="0"/>
              </a:spcBef>
              <a:defRPr sz="1000" b="0" i="1">
                <a:solidFill>
                  <a:srgbClr val="959395"/>
                </a:solidFill>
                <a:latin typeface="Courier New"/>
                <a:ea typeface="Courier New"/>
                <a:cs typeface="Courier New"/>
                <a:sym typeface="Courier New"/>
              </a:defRPr>
            </a:pPr>
            <a:r>
              <a:t>#* @plumber</a:t>
            </a:r>
            <a:endParaRPr i="0">
              <a:solidFill>
                <a:srgbClr val="000000"/>
              </a:solidFill>
            </a:endParaRPr>
          </a:p>
          <a:p>
            <a:pPr defTabSz="457200">
              <a:spcBef>
                <a:spcPts val="0"/>
              </a:spcBef>
              <a:defRPr sz="1000">
                <a:solidFill>
                  <a:srgbClr val="000000"/>
                </a:solidFill>
                <a:latin typeface="Courier New"/>
                <a:ea typeface="Courier New"/>
                <a:cs typeface="Courier New"/>
                <a:sym typeface="Courier New"/>
              </a:defRPr>
            </a:pPr>
            <a:r>
              <a:t>function</a:t>
            </a:r>
            <a:r>
              <a:rPr b="0"/>
              <a:t>(pr) {</a:t>
            </a:r>
          </a:p>
          <a:p>
            <a:pPr defTabSz="457200">
              <a:spcBef>
                <a:spcPts val="0"/>
              </a:spcBef>
              <a:defRPr sz="1000" b="0">
                <a:solidFill>
                  <a:srgbClr val="000000"/>
                </a:solidFill>
                <a:latin typeface="Courier New"/>
                <a:ea typeface="Courier New"/>
                <a:cs typeface="Courier New"/>
                <a:sym typeface="Courier New"/>
              </a:defRPr>
            </a:pPr>
            <a:r>
              <a:t>  pr %&gt;%</a:t>
            </a:r>
          </a:p>
          <a:p>
            <a:pPr defTabSz="457200">
              <a:spcBef>
                <a:spcPts val="0"/>
              </a:spcBef>
              <a:defRPr sz="1000" b="0">
                <a:solidFill>
                  <a:srgbClr val="000000"/>
                </a:solidFill>
                <a:latin typeface="Courier New"/>
                <a:ea typeface="Courier New"/>
                <a:cs typeface="Courier New"/>
                <a:sym typeface="Courier New"/>
              </a:defRPr>
            </a:pPr>
            <a:r>
              <a:t>    </a:t>
            </a:r>
            <a:r>
              <a:rPr>
                <a:solidFill>
                  <a:srgbClr val="021994"/>
                </a:solidFill>
              </a:rPr>
              <a:t>pr_mount</a:t>
            </a:r>
            <a:r>
              <a:t>(</a:t>
            </a:r>
            <a:r>
              <a:rPr>
                <a:solidFill>
                  <a:srgbClr val="CD1D00"/>
                </a:solidFill>
              </a:rPr>
              <a:t>"/bar"</a:t>
            </a:r>
            <a:r>
              <a:t>, route)</a:t>
            </a:r>
          </a:p>
          <a:p>
            <a:pPr defTabSz="457200">
              <a:spcBef>
                <a:spcPts val="0"/>
              </a:spcBef>
              <a:defRPr sz="1000" b="0">
                <a:solidFill>
                  <a:srgbClr val="000000"/>
                </a:solidFill>
                <a:latin typeface="Courier New"/>
                <a:ea typeface="Courier New"/>
                <a:cs typeface="Courier New"/>
                <a:sym typeface="Courier New"/>
              </a:defRPr>
            </a:pPr>
            <a:r>
              <a:t>}</a:t>
            </a:r>
          </a:p>
        </p:txBody>
      </p:sp>
      <p:sp>
        <p:nvSpPr>
          <p:cNvPr id="257" name="Mount one router into another"/>
          <p:cNvSpPr/>
          <p:nvPr/>
        </p:nvSpPr>
        <p:spPr>
          <a:xfrm>
            <a:off x="11294149" y="5055723"/>
            <a:ext cx="2213373" cy="427832"/>
          </a:xfrm>
          <a:custGeom>
            <a:avLst/>
            <a:gdLst/>
            <a:ahLst/>
            <a:cxnLst>
              <a:cxn ang="0">
                <a:pos x="wd2" y="hd2"/>
              </a:cxn>
              <a:cxn ang="5400000">
                <a:pos x="wd2" y="hd2"/>
              </a:cxn>
              <a:cxn ang="10800000">
                <a:pos x="wd2" y="hd2"/>
              </a:cxn>
              <a:cxn ang="16200000">
                <a:pos x="wd2" y="hd2"/>
              </a:cxn>
            </a:cxnLst>
            <a:rect l="0" t="0" r="r" b="b"/>
            <a:pathLst>
              <a:path w="21600" h="21600" extrusionOk="0">
                <a:moveTo>
                  <a:pt x="11092" y="0"/>
                </a:moveTo>
                <a:cubicBezTo>
                  <a:pt x="10691" y="0"/>
                  <a:pt x="10364" y="1691"/>
                  <a:pt x="10364" y="3767"/>
                </a:cubicBezTo>
                <a:lnTo>
                  <a:pt x="10364" y="11181"/>
                </a:lnTo>
                <a:lnTo>
                  <a:pt x="0" y="21600"/>
                </a:lnTo>
                <a:lnTo>
                  <a:pt x="10419" y="15629"/>
                </a:lnTo>
                <a:cubicBezTo>
                  <a:pt x="10524" y="17027"/>
                  <a:pt x="10785" y="18033"/>
                  <a:pt x="11092" y="18033"/>
                </a:cubicBezTo>
                <a:lnTo>
                  <a:pt x="20876" y="18033"/>
                </a:lnTo>
                <a:cubicBezTo>
                  <a:pt x="21277" y="18033"/>
                  <a:pt x="21600" y="16342"/>
                  <a:pt x="21600" y="14266"/>
                </a:cubicBezTo>
                <a:lnTo>
                  <a:pt x="21600" y="3767"/>
                </a:lnTo>
                <a:cubicBezTo>
                  <a:pt x="21600" y="1691"/>
                  <a:pt x="21277" y="0"/>
                  <a:pt x="20876" y="0"/>
                </a:cubicBezTo>
                <a:lnTo>
                  <a:pt x="11092"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58" name="Create an initial router"/>
          <p:cNvSpPr/>
          <p:nvPr/>
        </p:nvSpPr>
        <p:spPr>
          <a:xfrm>
            <a:off x="10848626" y="4209534"/>
            <a:ext cx="2426494" cy="556023"/>
          </a:xfrm>
          <a:custGeom>
            <a:avLst/>
            <a:gdLst/>
            <a:ahLst/>
            <a:cxnLst>
              <a:cxn ang="0">
                <a:pos x="wd2" y="hd2"/>
              </a:cxn>
              <a:cxn ang="5400000">
                <a:pos x="wd2" y="hd2"/>
              </a:cxn>
              <a:cxn ang="10800000">
                <a:pos x="wd2" y="hd2"/>
              </a:cxn>
              <a:cxn ang="16200000">
                <a:pos x="wd2" y="hd2"/>
              </a:cxn>
            </a:cxnLst>
            <a:rect l="0" t="0" r="r" b="b"/>
            <a:pathLst>
              <a:path w="21600" h="21600" extrusionOk="0">
                <a:moveTo>
                  <a:pt x="12015" y="0"/>
                </a:moveTo>
                <a:cubicBezTo>
                  <a:pt x="11649" y="0"/>
                  <a:pt x="11351" y="1301"/>
                  <a:pt x="11351" y="2899"/>
                </a:cubicBezTo>
                <a:lnTo>
                  <a:pt x="11351" y="9744"/>
                </a:lnTo>
                <a:lnTo>
                  <a:pt x="0" y="21600"/>
                </a:lnTo>
                <a:lnTo>
                  <a:pt x="11560" y="13074"/>
                </a:lnTo>
                <a:cubicBezTo>
                  <a:pt x="11678" y="13566"/>
                  <a:pt x="11839" y="13876"/>
                  <a:pt x="12015" y="13876"/>
                </a:cubicBezTo>
                <a:lnTo>
                  <a:pt x="20939" y="13876"/>
                </a:lnTo>
                <a:cubicBezTo>
                  <a:pt x="21305" y="13876"/>
                  <a:pt x="21600" y="12575"/>
                  <a:pt x="21600" y="10977"/>
                </a:cubicBezTo>
                <a:lnTo>
                  <a:pt x="21600" y="2899"/>
                </a:lnTo>
                <a:cubicBezTo>
                  <a:pt x="21600" y="1301"/>
                  <a:pt x="21305" y="0"/>
                  <a:pt x="20939" y="0"/>
                </a:cubicBezTo>
                <a:lnTo>
                  <a:pt x="12015"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59" name="RUNNING EXAMPLES"/>
          <p:cNvSpPr txBox="1"/>
          <p:nvPr/>
        </p:nvSpPr>
        <p:spPr>
          <a:xfrm>
            <a:off x="9416927" y="6051188"/>
            <a:ext cx="1503617" cy="1949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2700" tIns="12700" rIns="12700" bIns="12700" anchor="ctr">
            <a:spAutoFit/>
          </a:bodyPr>
          <a:lstStyle/>
          <a:p>
            <a:pPr lvl="1" indent="0"/>
            <a:r>
              <a:rPr sz="1100" dirty="0"/>
              <a:t>RUNNING EXAMPLES</a:t>
            </a:r>
          </a:p>
        </p:txBody>
      </p:sp>
      <p:sp>
        <p:nvSpPr>
          <p:cNvPr id="260" name="Some packages, like the Plumber package itself, may include example Plumber APIs. Available APIs can be viewed using available_apis(). These example APIs can be run with plumb_api() combined with pr_run()."/>
          <p:cNvSpPr txBox="1"/>
          <p:nvPr/>
        </p:nvSpPr>
        <p:spPr>
          <a:xfrm>
            <a:off x="9440555" y="6289739"/>
            <a:ext cx="4152811" cy="11417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a:lnSpc>
                <a:spcPct val="90000"/>
              </a:lnSpc>
              <a:spcBef>
                <a:spcPts val="600"/>
              </a:spcBef>
              <a:defRPr b="0">
                <a:solidFill>
                  <a:srgbClr val="000000"/>
                </a:solidFill>
              </a:defRPr>
            </a:pPr>
            <a:r>
              <a:rPr sz="1100" dirty="0"/>
              <a:t>Some packages, like the Plumber package itself, may include example Plumber APIs. Available APIs can be viewed using </a:t>
            </a:r>
            <a:r>
              <a:rPr sz="1100" dirty="0" err="1">
                <a:latin typeface="Courier"/>
                <a:ea typeface="Courier"/>
                <a:cs typeface="Courier"/>
                <a:sym typeface="Courier"/>
              </a:rPr>
              <a:t>available_apis</a:t>
            </a:r>
            <a:r>
              <a:rPr sz="1100" dirty="0">
                <a:latin typeface="Courier"/>
                <a:ea typeface="Courier"/>
                <a:cs typeface="Courier"/>
                <a:sym typeface="Courier"/>
              </a:rPr>
              <a:t>()</a:t>
            </a:r>
            <a:r>
              <a:rPr sz="1100" dirty="0"/>
              <a:t>. These example APIs can be run with </a:t>
            </a:r>
            <a:r>
              <a:rPr sz="1100" dirty="0" err="1">
                <a:latin typeface="Courier"/>
                <a:ea typeface="Courier"/>
                <a:cs typeface="Courier"/>
                <a:sym typeface="Courier"/>
              </a:rPr>
              <a:t>plumb_api</a:t>
            </a:r>
            <a:r>
              <a:rPr sz="1100" dirty="0">
                <a:latin typeface="Courier"/>
                <a:ea typeface="Courier"/>
                <a:cs typeface="Courier"/>
                <a:sym typeface="Courier"/>
              </a:rPr>
              <a:t>()</a:t>
            </a:r>
            <a:r>
              <a:rPr sz="1100" dirty="0"/>
              <a:t> combined with </a:t>
            </a:r>
            <a:r>
              <a:rPr sz="1100" dirty="0" err="1">
                <a:latin typeface="Courier"/>
                <a:ea typeface="Courier"/>
                <a:cs typeface="Courier"/>
                <a:sym typeface="Courier"/>
              </a:rPr>
              <a:t>pr_run</a:t>
            </a:r>
            <a:r>
              <a:rPr sz="1100" dirty="0">
                <a:latin typeface="Courier"/>
                <a:ea typeface="Courier"/>
                <a:cs typeface="Courier"/>
                <a:sym typeface="Courier"/>
              </a:rPr>
              <a:t>()</a:t>
            </a:r>
            <a:r>
              <a:rPr sz="1100" dirty="0"/>
              <a:t>.</a:t>
            </a:r>
          </a:p>
        </p:txBody>
      </p:sp>
      <p:sp>
        <p:nvSpPr>
          <p:cNvPr id="261" name="library(plumber)…"/>
          <p:cNvSpPr txBox="1"/>
          <p:nvPr/>
        </p:nvSpPr>
        <p:spPr>
          <a:xfrm>
            <a:off x="9500658" y="7200664"/>
            <a:ext cx="3553786" cy="1015545"/>
          </a:xfrm>
          <a:prstGeom prst="rect">
            <a:avLst/>
          </a:prstGeom>
          <a:solidFill>
            <a:srgbClr val="FCF6E5"/>
          </a:solidFill>
          <a:ln w="12700">
            <a:miter lim="400000"/>
          </a:ln>
          <a:effectLst>
            <a:outerShdw blurRad="101600" dist="25400" dir="5400000" rotWithShape="0">
              <a:srgbClr val="A6AAA9">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lstStyle/>
          <a:p>
            <a:pPr defTabSz="457200">
              <a:spcBef>
                <a:spcPts val="0"/>
              </a:spcBef>
              <a:defRPr sz="1000" b="0">
                <a:solidFill>
                  <a:srgbClr val="000000"/>
                </a:solidFill>
                <a:latin typeface="Courier New"/>
                <a:ea typeface="Courier New"/>
                <a:cs typeface="Courier New"/>
                <a:sym typeface="Courier New"/>
              </a:defRPr>
            </a:pPr>
            <a:r>
              <a:rPr>
                <a:solidFill>
                  <a:srgbClr val="021994"/>
                </a:solidFill>
              </a:rPr>
              <a:t>library</a:t>
            </a:r>
            <a:r>
              <a:t>(plumber)</a:t>
            </a:r>
          </a:p>
          <a:p>
            <a:pPr defTabSz="457200">
              <a:spcBef>
                <a:spcPts val="0"/>
              </a:spcBef>
              <a:defRPr sz="1000" b="0">
                <a:solidFill>
                  <a:srgbClr val="000000"/>
                </a:solidFill>
                <a:latin typeface="Courier New"/>
                <a:ea typeface="Courier New"/>
                <a:cs typeface="Courier New"/>
                <a:sym typeface="Courier New"/>
              </a:defRPr>
            </a:pPr>
            <a:endParaRPr/>
          </a:p>
          <a:p>
            <a:pPr defTabSz="457200">
              <a:spcBef>
                <a:spcPts val="0"/>
              </a:spcBef>
              <a:defRPr sz="1000" b="0">
                <a:solidFill>
                  <a:srgbClr val="000000"/>
                </a:solidFill>
                <a:latin typeface="Courier New"/>
                <a:ea typeface="Courier New"/>
                <a:cs typeface="Courier New"/>
                <a:sym typeface="Courier New"/>
              </a:defRPr>
            </a:pPr>
            <a:r>
              <a:rPr>
                <a:solidFill>
                  <a:srgbClr val="021994"/>
                </a:solidFill>
              </a:rPr>
              <a:t>plumb_api</a:t>
            </a:r>
            <a:r>
              <a:t>(package = </a:t>
            </a:r>
            <a:r>
              <a:rPr>
                <a:solidFill>
                  <a:srgbClr val="CD1D00"/>
                </a:solidFill>
              </a:rPr>
              <a:t>"plumber"</a:t>
            </a:r>
            <a:r>
              <a:t>,</a:t>
            </a:r>
          </a:p>
          <a:p>
            <a:pPr defTabSz="457200">
              <a:spcBef>
                <a:spcPts val="0"/>
              </a:spcBef>
              <a:defRPr sz="1000" b="0">
                <a:solidFill>
                  <a:srgbClr val="000000"/>
                </a:solidFill>
                <a:latin typeface="Courier New"/>
                <a:ea typeface="Courier New"/>
                <a:cs typeface="Courier New"/>
                <a:sym typeface="Courier New"/>
              </a:defRPr>
            </a:pPr>
            <a:r>
              <a:t>          name = </a:t>
            </a:r>
            <a:r>
              <a:rPr>
                <a:solidFill>
                  <a:srgbClr val="CD1D00"/>
                </a:solidFill>
              </a:rPr>
              <a:t>"01-append"</a:t>
            </a:r>
            <a:r>
              <a:t>,</a:t>
            </a:r>
          </a:p>
          <a:p>
            <a:pPr defTabSz="457200">
              <a:spcBef>
                <a:spcPts val="0"/>
              </a:spcBef>
              <a:defRPr sz="1000" b="0">
                <a:solidFill>
                  <a:srgbClr val="000000"/>
                </a:solidFill>
                <a:latin typeface="Courier New"/>
                <a:ea typeface="Courier New"/>
                <a:cs typeface="Courier New"/>
                <a:sym typeface="Courier New"/>
              </a:defRPr>
            </a:pPr>
            <a:r>
              <a:t>          edit = </a:t>
            </a:r>
            <a:r>
              <a:rPr>
                <a:solidFill>
                  <a:srgbClr val="006DBC"/>
                </a:solidFill>
              </a:rPr>
              <a:t>TRUE</a:t>
            </a:r>
            <a:r>
              <a:t>) %&gt;%</a:t>
            </a:r>
          </a:p>
          <a:p>
            <a:pPr defTabSz="457200">
              <a:spcBef>
                <a:spcPts val="0"/>
              </a:spcBef>
              <a:defRPr sz="1000" b="0">
                <a:solidFill>
                  <a:srgbClr val="021994"/>
                </a:solidFill>
                <a:latin typeface="Courier New"/>
                <a:ea typeface="Courier New"/>
                <a:cs typeface="Courier New"/>
                <a:sym typeface="Courier New"/>
              </a:defRPr>
            </a:pPr>
            <a:r>
              <a:rPr>
                <a:solidFill>
                  <a:srgbClr val="000000"/>
                </a:solidFill>
              </a:rPr>
              <a:t>  </a:t>
            </a:r>
            <a:r>
              <a:t>pr_run</a:t>
            </a:r>
            <a:r>
              <a:rPr>
                <a:solidFill>
                  <a:srgbClr val="000000"/>
                </a:solidFill>
              </a:rPr>
              <a:t>()</a:t>
            </a:r>
          </a:p>
        </p:txBody>
      </p:sp>
      <p:sp>
        <p:nvSpPr>
          <p:cNvPr id="262" name="Identify the package name and API name"/>
          <p:cNvSpPr/>
          <p:nvPr/>
        </p:nvSpPr>
        <p:spPr>
          <a:xfrm>
            <a:off x="11801154" y="7039808"/>
            <a:ext cx="1820069" cy="576660"/>
          </a:xfrm>
          <a:custGeom>
            <a:avLst/>
            <a:gdLst/>
            <a:ahLst/>
            <a:cxnLst>
              <a:cxn ang="0">
                <a:pos x="wd2" y="hd2"/>
              </a:cxn>
              <a:cxn ang="5400000">
                <a:pos x="wd2" y="hd2"/>
              </a:cxn>
              <a:cxn ang="10800000">
                <a:pos x="wd2" y="hd2"/>
              </a:cxn>
              <a:cxn ang="16200000">
                <a:pos x="wd2" y="hd2"/>
              </a:cxn>
            </a:cxnLst>
            <a:rect l="0" t="0" r="r" b="b"/>
            <a:pathLst>
              <a:path w="21600" h="21600" extrusionOk="0">
                <a:moveTo>
                  <a:pt x="8822" y="0"/>
                </a:moveTo>
                <a:cubicBezTo>
                  <a:pt x="8334" y="0"/>
                  <a:pt x="7936" y="1255"/>
                  <a:pt x="7936" y="2795"/>
                </a:cubicBezTo>
                <a:lnTo>
                  <a:pt x="7936" y="13424"/>
                </a:lnTo>
                <a:lnTo>
                  <a:pt x="0" y="21600"/>
                </a:lnTo>
                <a:lnTo>
                  <a:pt x="7960" y="16798"/>
                </a:lnTo>
                <a:cubicBezTo>
                  <a:pt x="8022" y="18148"/>
                  <a:pt x="8377" y="19207"/>
                  <a:pt x="8822" y="19207"/>
                </a:cubicBezTo>
                <a:lnTo>
                  <a:pt x="20719" y="19207"/>
                </a:lnTo>
                <a:cubicBezTo>
                  <a:pt x="21207" y="19207"/>
                  <a:pt x="21600" y="17952"/>
                  <a:pt x="21600" y="16412"/>
                </a:cubicBezTo>
                <a:lnTo>
                  <a:pt x="21600" y="2795"/>
                </a:lnTo>
                <a:cubicBezTo>
                  <a:pt x="21600" y="1255"/>
                  <a:pt x="21207" y="0"/>
                  <a:pt x="20719" y="0"/>
                </a:cubicBezTo>
                <a:lnTo>
                  <a:pt x="8822"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63" name="Optionally open the file for editing"/>
          <p:cNvSpPr/>
          <p:nvPr/>
        </p:nvSpPr>
        <p:spPr>
          <a:xfrm>
            <a:off x="11057566" y="7932740"/>
            <a:ext cx="2391967" cy="357189"/>
          </a:xfrm>
          <a:custGeom>
            <a:avLst/>
            <a:gdLst/>
            <a:ahLst/>
            <a:cxnLst>
              <a:cxn ang="0">
                <a:pos x="wd2" y="hd2"/>
              </a:cxn>
              <a:cxn ang="5400000">
                <a:pos x="wd2" y="hd2"/>
              </a:cxn>
              <a:cxn ang="10800000">
                <a:pos x="wd2" y="hd2"/>
              </a:cxn>
              <a:cxn ang="16200000">
                <a:pos x="wd2" y="hd2"/>
              </a:cxn>
            </a:cxnLst>
            <a:rect l="0" t="0" r="r" b="b"/>
            <a:pathLst>
              <a:path w="21600" h="21600" extrusionOk="0">
                <a:moveTo>
                  <a:pt x="10537" y="0"/>
                </a:moveTo>
                <a:cubicBezTo>
                  <a:pt x="10165" y="0"/>
                  <a:pt x="9863" y="2026"/>
                  <a:pt x="9863" y="4512"/>
                </a:cubicBezTo>
                <a:lnTo>
                  <a:pt x="9863" y="5160"/>
                </a:lnTo>
                <a:lnTo>
                  <a:pt x="0" y="2760"/>
                </a:lnTo>
                <a:lnTo>
                  <a:pt x="9863" y="10464"/>
                </a:lnTo>
                <a:lnTo>
                  <a:pt x="9863" y="17112"/>
                </a:lnTo>
                <a:cubicBezTo>
                  <a:pt x="9863" y="19598"/>
                  <a:pt x="10165" y="21600"/>
                  <a:pt x="10537" y="21600"/>
                </a:cubicBezTo>
                <a:lnTo>
                  <a:pt x="20926" y="21600"/>
                </a:lnTo>
                <a:cubicBezTo>
                  <a:pt x="21298" y="21600"/>
                  <a:pt x="21600" y="19598"/>
                  <a:pt x="21600" y="17112"/>
                </a:cubicBezTo>
                <a:lnTo>
                  <a:pt x="21600" y="4512"/>
                </a:lnTo>
                <a:cubicBezTo>
                  <a:pt x="21600" y="2026"/>
                  <a:pt x="21298" y="0"/>
                  <a:pt x="20926" y="0"/>
                </a:cubicBezTo>
                <a:lnTo>
                  <a:pt x="10537"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64" name="Run the example API"/>
          <p:cNvSpPr/>
          <p:nvPr/>
        </p:nvSpPr>
        <p:spPr>
          <a:xfrm>
            <a:off x="10357280" y="8086525"/>
            <a:ext cx="1327151" cy="38020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682" y="5930"/>
                </a:lnTo>
                <a:lnTo>
                  <a:pt x="3682" y="5952"/>
                </a:lnTo>
                <a:lnTo>
                  <a:pt x="3682" y="17384"/>
                </a:lnTo>
                <a:cubicBezTo>
                  <a:pt x="3682" y="19720"/>
                  <a:pt x="4227" y="21600"/>
                  <a:pt x="4896" y="21600"/>
                </a:cubicBezTo>
                <a:lnTo>
                  <a:pt x="20386" y="21600"/>
                </a:lnTo>
                <a:cubicBezTo>
                  <a:pt x="21055" y="21600"/>
                  <a:pt x="21600" y="19720"/>
                  <a:pt x="21600" y="17384"/>
                </a:cubicBezTo>
                <a:lnTo>
                  <a:pt x="21600" y="5930"/>
                </a:lnTo>
                <a:cubicBezTo>
                  <a:pt x="21600" y="3594"/>
                  <a:pt x="21055" y="1691"/>
                  <a:pt x="20386" y="1691"/>
                </a:cubicBezTo>
                <a:lnTo>
                  <a:pt x="5865" y="1691"/>
                </a:lnTo>
                <a:lnTo>
                  <a:pt x="0"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65" name="Return the updated specification"/>
          <p:cNvSpPr/>
          <p:nvPr/>
        </p:nvSpPr>
        <p:spPr>
          <a:xfrm>
            <a:off x="1147152" y="8940601"/>
            <a:ext cx="2565401" cy="41751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8284" y="9240"/>
                </a:lnTo>
                <a:lnTo>
                  <a:pt x="8284" y="17760"/>
                </a:lnTo>
                <a:cubicBezTo>
                  <a:pt x="8284" y="19888"/>
                  <a:pt x="8566" y="21600"/>
                  <a:pt x="8912" y="21600"/>
                </a:cubicBezTo>
                <a:lnTo>
                  <a:pt x="20972" y="21600"/>
                </a:lnTo>
                <a:cubicBezTo>
                  <a:pt x="21318" y="21600"/>
                  <a:pt x="21600" y="19888"/>
                  <a:pt x="21600" y="17760"/>
                </a:cubicBezTo>
                <a:lnTo>
                  <a:pt x="21600" y="7268"/>
                </a:lnTo>
                <a:cubicBezTo>
                  <a:pt x="21600" y="5141"/>
                  <a:pt x="21318" y="3408"/>
                  <a:pt x="20972" y="3408"/>
                </a:cubicBezTo>
                <a:lnTo>
                  <a:pt x="8912" y="3408"/>
                </a:lnTo>
                <a:cubicBezTo>
                  <a:pt x="8724" y="3408"/>
                  <a:pt x="8559" y="3939"/>
                  <a:pt x="8444" y="4743"/>
                </a:cubicBezTo>
                <a:lnTo>
                  <a:pt x="0" y="0"/>
                </a:lnTo>
                <a:close/>
              </a:path>
            </a:pathLst>
          </a:custGeom>
          <a:solidFill>
            <a:srgbClr val="00847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80000"/>
              </a:lnSpc>
              <a:spcBef>
                <a:spcPts val="300"/>
              </a:spcBef>
              <a:buClr>
                <a:schemeClr val="accent4">
                  <a:hueOff val="384618"/>
                  <a:satOff val="3869"/>
                  <a:lumOff val="5802"/>
                </a:schemeClr>
              </a:buClr>
              <a:defRPr sz="1000">
                <a:solidFill>
                  <a:srgbClr val="FFFFFF"/>
                </a:solidFill>
              </a:defRPr>
            </a:lvl1pPr>
          </a:lstStyle>
          <a:p>
            <a:endParaRPr dirty="0"/>
          </a:p>
        </p:txBody>
      </p:sp>
      <p:sp>
        <p:nvSpPr>
          <p:cNvPr id="266" name="In the above example, the final route is /bar/foo."/>
          <p:cNvSpPr txBox="1"/>
          <p:nvPr/>
        </p:nvSpPr>
        <p:spPr>
          <a:xfrm>
            <a:off x="9479329" y="5850563"/>
            <a:ext cx="4152812" cy="4872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pPr>
              <a:lnSpc>
                <a:spcPct val="90000"/>
              </a:lnSpc>
              <a:spcBef>
                <a:spcPts val="600"/>
              </a:spcBef>
              <a:defRPr b="0">
                <a:solidFill>
                  <a:srgbClr val="000000"/>
                </a:solidFill>
              </a:defRPr>
            </a:pPr>
            <a:r>
              <a:rPr sz="1100" dirty="0"/>
              <a:t>In the above example, the final route is </a:t>
            </a:r>
            <a:r>
              <a:rPr sz="1100" dirty="0">
                <a:latin typeface="Courier"/>
                <a:ea typeface="Courier"/>
                <a:cs typeface="Courier"/>
                <a:sym typeface="Courier"/>
              </a:rPr>
              <a:t>/bar/foo</a:t>
            </a:r>
            <a:r>
              <a:rPr sz="1100" dirty="0"/>
              <a:t>.</a:t>
            </a:r>
          </a:p>
        </p:txBody>
      </p:sp>
      <p:pic>
        <p:nvPicPr>
          <p:cNvPr id="267" name="posit-full-color.png" descr="posit-full-color.png"/>
          <p:cNvPicPr>
            <a:picLocks noChangeAspect="1"/>
          </p:cNvPicPr>
          <p:nvPr/>
        </p:nvPicPr>
        <p:blipFill>
          <a:blip r:embed="rId5"/>
          <a:srcRect/>
          <a:stretch>
            <a:fillRect/>
          </a:stretch>
        </p:blipFill>
        <p:spPr>
          <a:xfrm>
            <a:off x="382542" y="10050579"/>
            <a:ext cx="1719068" cy="544372"/>
          </a:xfrm>
          <a:prstGeom prst="rect">
            <a:avLst/>
          </a:prstGeom>
          <a:ln w="12700">
            <a:miter lim="400000"/>
          </a:ln>
        </p:spPr>
      </p:pic>
      <p:sp>
        <p:nvSpPr>
          <p:cNvPr id="268" name="CC BY SA Posit Software, PBC  •   info@posit.co  •   posit.co  •  Learn more at www.rplumber.io  •  HTML cheatsheets at pos.it/cheatsheets  •  plumber  1.2.2  •  Updated: 2024-05"/>
          <p:cNvSpPr txBox="1"/>
          <p:nvPr/>
        </p:nvSpPr>
        <p:spPr>
          <a:xfrm>
            <a:off x="2353572" y="10340910"/>
            <a:ext cx="11322666" cy="2488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570" tIns="54570" rIns="54570" bIns="54570" anchor="ctr">
            <a:spAutoFit/>
          </a:bodyPr>
          <a:lstStyle/>
          <a:p>
            <a:pPr algn="r">
              <a:lnSpc>
                <a:spcPct val="90000"/>
              </a:lnSpc>
              <a:spcBef>
                <a:spcPts val="0"/>
              </a:spcBef>
              <a:defRPr sz="900" b="0">
                <a:solidFill>
                  <a:srgbClr val="000000"/>
                </a:solidFill>
              </a:defRPr>
            </a:pPr>
            <a:r>
              <a:t>CC BY SA Posit Software, PBC  •   </a:t>
            </a:r>
            <a:r>
              <a:rPr>
                <a:hlinkClick r:id="rId6"/>
              </a:rPr>
              <a:t>info@posit.co</a:t>
            </a:r>
            <a:r>
              <a:t>  •   </a:t>
            </a:r>
            <a:r>
              <a:rPr>
                <a:hlinkClick r:id="rId7"/>
              </a:rPr>
              <a:t>posit.co</a:t>
            </a:r>
            <a:r>
              <a:t>  •  Learn more at </a:t>
            </a:r>
            <a:r>
              <a:rPr b="1">
                <a:hlinkClick r:id="rId8"/>
              </a:rPr>
              <a:t>www.rplumber.io</a:t>
            </a:r>
            <a:r>
              <a:t>  •  HTML cheatsheets at </a:t>
            </a:r>
            <a:r>
              <a:rPr b="1">
                <a:hlinkClick r:id="rId9"/>
              </a:rPr>
              <a:t>pos.it/cheatsheets</a:t>
            </a:r>
            <a:r>
              <a:t>  •  plumber  1.2.2  •  Updated: 2024-05</a:t>
            </a:r>
          </a:p>
        </p:txBody>
      </p:sp>
      <p:sp>
        <p:nvSpPr>
          <p:cNvPr id="2" name="TextBox 1">
            <a:extLst>
              <a:ext uri="{FF2B5EF4-FFF2-40B4-BE49-F238E27FC236}">
                <a16:creationId xmlns:a16="http://schemas.microsoft.com/office/drawing/2014/main" id="{F0CADFBC-4D11-8D25-2516-655E50AC5B8F}"/>
              </a:ext>
            </a:extLst>
          </p:cNvPr>
          <p:cNvSpPr txBox="1"/>
          <p:nvPr/>
        </p:nvSpPr>
        <p:spPr>
          <a:xfrm>
            <a:off x="12413907" y="1871939"/>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Set the execution plan</a:t>
            </a:r>
          </a:p>
        </p:txBody>
      </p:sp>
      <p:sp>
        <p:nvSpPr>
          <p:cNvPr id="3" name="TextBox 2">
            <a:extLst>
              <a:ext uri="{FF2B5EF4-FFF2-40B4-BE49-F238E27FC236}">
                <a16:creationId xmlns:a16="http://schemas.microsoft.com/office/drawing/2014/main" id="{AB0B634D-E06D-2F18-346D-2D7E2E939C6F}"/>
              </a:ext>
            </a:extLst>
          </p:cNvPr>
          <p:cNvSpPr txBox="1"/>
          <p:nvPr/>
        </p:nvSpPr>
        <p:spPr>
          <a:xfrm>
            <a:off x="11918405" y="2596907"/>
            <a:ext cx="1218234"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Slow calculation</a:t>
            </a:r>
          </a:p>
        </p:txBody>
      </p:sp>
      <p:sp>
        <p:nvSpPr>
          <p:cNvPr id="4" name="TextBox 3">
            <a:extLst>
              <a:ext uri="{FF2B5EF4-FFF2-40B4-BE49-F238E27FC236}">
                <a16:creationId xmlns:a16="http://schemas.microsoft.com/office/drawing/2014/main" id="{545D0623-2A3A-B84D-25F1-F12EEC34B249}"/>
              </a:ext>
            </a:extLst>
          </p:cNvPr>
          <p:cNvSpPr txBox="1"/>
          <p:nvPr/>
        </p:nvSpPr>
        <p:spPr>
          <a:xfrm>
            <a:off x="12096191" y="4143870"/>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Create an initial router</a:t>
            </a:r>
          </a:p>
        </p:txBody>
      </p:sp>
      <p:sp>
        <p:nvSpPr>
          <p:cNvPr id="5" name="TextBox 4">
            <a:extLst>
              <a:ext uri="{FF2B5EF4-FFF2-40B4-BE49-F238E27FC236}">
                <a16:creationId xmlns:a16="http://schemas.microsoft.com/office/drawing/2014/main" id="{805BF65F-6AD9-BB74-52F0-9ADC368E1FC6}"/>
              </a:ext>
            </a:extLst>
          </p:cNvPr>
          <p:cNvSpPr txBox="1"/>
          <p:nvPr/>
        </p:nvSpPr>
        <p:spPr>
          <a:xfrm>
            <a:off x="12316670" y="4994032"/>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Mount one router into another</a:t>
            </a:r>
          </a:p>
        </p:txBody>
      </p:sp>
      <p:sp>
        <p:nvSpPr>
          <p:cNvPr id="6" name="TextBox 5">
            <a:extLst>
              <a:ext uri="{FF2B5EF4-FFF2-40B4-BE49-F238E27FC236}">
                <a16:creationId xmlns:a16="http://schemas.microsoft.com/office/drawing/2014/main" id="{1EDB8EB5-720A-83A3-0328-51560AC1C362}"/>
              </a:ext>
            </a:extLst>
          </p:cNvPr>
          <p:cNvSpPr txBox="1"/>
          <p:nvPr/>
        </p:nvSpPr>
        <p:spPr>
          <a:xfrm>
            <a:off x="12435235" y="6974796"/>
            <a:ext cx="1218234"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Identify the package name and API name</a:t>
            </a:r>
          </a:p>
        </p:txBody>
      </p:sp>
      <p:sp>
        <p:nvSpPr>
          <p:cNvPr id="7" name="TextBox 6">
            <a:extLst>
              <a:ext uri="{FF2B5EF4-FFF2-40B4-BE49-F238E27FC236}">
                <a16:creationId xmlns:a16="http://schemas.microsoft.com/office/drawing/2014/main" id="{C8CCD9AE-BDD6-A05B-BB07-537C739F807F}"/>
              </a:ext>
            </a:extLst>
          </p:cNvPr>
          <p:cNvSpPr txBox="1"/>
          <p:nvPr/>
        </p:nvSpPr>
        <p:spPr>
          <a:xfrm>
            <a:off x="12201573" y="7869958"/>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Optionally open the file for editing</a:t>
            </a:r>
          </a:p>
        </p:txBody>
      </p:sp>
      <p:sp>
        <p:nvSpPr>
          <p:cNvPr id="8" name="TextBox 7">
            <a:extLst>
              <a:ext uri="{FF2B5EF4-FFF2-40B4-BE49-F238E27FC236}">
                <a16:creationId xmlns:a16="http://schemas.microsoft.com/office/drawing/2014/main" id="{DA5A872C-9FDC-9763-CC6D-6DD82A5C2AAD}"/>
              </a:ext>
            </a:extLst>
          </p:cNvPr>
          <p:cNvSpPr txBox="1"/>
          <p:nvPr/>
        </p:nvSpPr>
        <p:spPr>
          <a:xfrm>
            <a:off x="10536528" y="8071697"/>
            <a:ext cx="1218234"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Run the  example API</a:t>
            </a:r>
          </a:p>
        </p:txBody>
      </p:sp>
      <p:sp>
        <p:nvSpPr>
          <p:cNvPr id="9" name="TextBox 8">
            <a:extLst>
              <a:ext uri="{FF2B5EF4-FFF2-40B4-BE49-F238E27FC236}">
                <a16:creationId xmlns:a16="http://schemas.microsoft.com/office/drawing/2014/main" id="{B52E8B8A-B420-B697-58E9-57A06AF38A4E}"/>
              </a:ext>
            </a:extLst>
          </p:cNvPr>
          <p:cNvSpPr txBox="1"/>
          <p:nvPr/>
        </p:nvSpPr>
        <p:spPr>
          <a:xfrm>
            <a:off x="2398714" y="1793235"/>
            <a:ext cx="1277000" cy="2897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Use @plumber tag</a:t>
            </a:r>
          </a:p>
        </p:txBody>
      </p:sp>
      <p:sp>
        <p:nvSpPr>
          <p:cNvPr id="10" name="TextBox 9">
            <a:extLst>
              <a:ext uri="{FF2B5EF4-FFF2-40B4-BE49-F238E27FC236}">
                <a16:creationId xmlns:a16="http://schemas.microsoft.com/office/drawing/2014/main" id="{99C10E4F-F03F-FDDD-ACAA-43D776A575F8}"/>
              </a:ext>
            </a:extLst>
          </p:cNvPr>
          <p:cNvSpPr txBox="1"/>
          <p:nvPr/>
        </p:nvSpPr>
        <p:spPr>
          <a:xfrm>
            <a:off x="2959771" y="2159437"/>
            <a:ext cx="1597539"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Function that accepts and modifies a plumber router</a:t>
            </a:r>
          </a:p>
        </p:txBody>
      </p:sp>
      <p:sp>
        <p:nvSpPr>
          <p:cNvPr id="11" name="TextBox 10">
            <a:extLst>
              <a:ext uri="{FF2B5EF4-FFF2-40B4-BE49-F238E27FC236}">
                <a16:creationId xmlns:a16="http://schemas.microsoft.com/office/drawing/2014/main" id="{19093B4D-37ED-8941-8B02-3072A55F16F1}"/>
              </a:ext>
            </a:extLst>
          </p:cNvPr>
          <p:cNvSpPr txBox="1"/>
          <p:nvPr/>
        </p:nvSpPr>
        <p:spPr>
          <a:xfrm>
            <a:off x="356272" y="3010337"/>
            <a:ext cx="1131462"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“Tidy” function for building out Plumber API</a:t>
            </a:r>
          </a:p>
        </p:txBody>
      </p:sp>
      <p:sp>
        <p:nvSpPr>
          <p:cNvPr id="12" name="TextBox 11">
            <a:extLst>
              <a:ext uri="{FF2B5EF4-FFF2-40B4-BE49-F238E27FC236}">
                <a16:creationId xmlns:a16="http://schemas.microsoft.com/office/drawing/2014/main" id="{61590015-0FB7-3D42-1727-29D686F9D0F0}"/>
              </a:ext>
            </a:extLst>
          </p:cNvPr>
          <p:cNvSpPr txBox="1"/>
          <p:nvPr/>
        </p:nvSpPr>
        <p:spPr>
          <a:xfrm>
            <a:off x="3241384" y="7595313"/>
            <a:ext cx="1489936" cy="5975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Function that receives and modifies the existing specification</a:t>
            </a:r>
          </a:p>
        </p:txBody>
      </p:sp>
      <p:sp>
        <p:nvSpPr>
          <p:cNvPr id="13" name="TextBox 12">
            <a:extLst>
              <a:ext uri="{FF2B5EF4-FFF2-40B4-BE49-F238E27FC236}">
                <a16:creationId xmlns:a16="http://schemas.microsoft.com/office/drawing/2014/main" id="{49605276-7FAD-8289-6A30-CB794DA592FF}"/>
              </a:ext>
            </a:extLst>
          </p:cNvPr>
          <p:cNvSpPr txBox="1"/>
          <p:nvPr/>
        </p:nvSpPr>
        <p:spPr>
          <a:xfrm>
            <a:off x="2159387" y="8943346"/>
            <a:ext cx="1489936" cy="4436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4570" tIns="54570" rIns="54570" bIns="54570" numCol="1" spcCol="38100" rtlCol="0" anchor="ctr">
            <a:spAutoFit/>
          </a:bodyPr>
          <a:lstStyle/>
          <a:p>
            <a:pPr marL="0" marR="0" indent="0" algn="ctr" defTabSz="584200" rtl="0" fontAlgn="auto" latinLnBrk="0" hangingPunct="0">
              <a:lnSpc>
                <a:spcPct val="100000"/>
              </a:lnSpc>
              <a:spcBef>
                <a:spcPts val="200"/>
              </a:spcBef>
              <a:spcAft>
                <a:spcPts val="0"/>
              </a:spcAft>
              <a:buClrTx/>
              <a:buSzTx/>
              <a:buFontTx/>
              <a:buNone/>
              <a:tabLst/>
            </a:pPr>
            <a:r>
              <a:rPr kumimoji="0" lang="en-US" sz="1000" b="1" i="0" u="none" strike="noStrike" cap="none" spc="0" normalizeH="0" baseline="0" dirty="0">
                <a:ln>
                  <a:noFill/>
                </a:ln>
                <a:solidFill>
                  <a:schemeClr val="bg1"/>
                </a:solidFill>
                <a:effectLst/>
                <a:uFillTx/>
                <a:latin typeface="+mn-lt"/>
                <a:ea typeface="+mn-ea"/>
                <a:cs typeface="+mn-cs"/>
                <a:sym typeface="Helvetica"/>
              </a:rPr>
              <a:t>Return the updated specification</a:t>
            </a: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4C4C4C"/>
      </a:dk1>
      <a:lt1>
        <a:srgbClr val="FFFFFF"/>
      </a:lt1>
      <a:dk2>
        <a:srgbClr val="53585F"/>
      </a:dk2>
      <a:lt2>
        <a:srgbClr val="DCDEE0"/>
      </a:lt2>
      <a:accent1>
        <a:srgbClr val="0365C0"/>
      </a:accent1>
      <a:accent2>
        <a:srgbClr val="00882B"/>
      </a:accent2>
      <a:accent3>
        <a:srgbClr val="F7DCA7"/>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8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F7DCA7"/>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8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4570" tIns="54570" rIns="54570" bIns="54570" numCol="1" spcCol="38100" rtlCol="0" anchor="ctr">
        <a:spAutoFit/>
      </a:bodyPr>
      <a:lstStyle>
        <a:defPPr marL="0" marR="0" indent="0" algn="l" defTabSz="584200" rtl="0" fontAlgn="auto" latinLnBrk="0" hangingPunct="0">
          <a:lnSpc>
            <a:spcPct val="100000"/>
          </a:lnSpc>
          <a:spcBef>
            <a:spcPts val="200"/>
          </a:spcBef>
          <a:spcAft>
            <a:spcPts val="0"/>
          </a:spcAft>
          <a:buClrTx/>
          <a:buSzTx/>
          <a:buFontTx/>
          <a:buNone/>
          <a:tabLst/>
          <a:defRPr kumimoji="0" sz="1200" b="1" i="0" u="none" strike="noStrike" cap="none" spc="0" normalizeH="0" baseline="0">
            <a:ln>
              <a:noFill/>
            </a:ln>
            <a:solidFill>
              <a:srgbClr val="4C4C4C"/>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TotalTime>
  <Words>2019</Words>
  <Application>Microsoft Office PowerPoint</Application>
  <PresentationFormat>Custom</PresentationFormat>
  <Paragraphs>293</Paragraphs>
  <Slides>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Avenir Roman</vt:lpstr>
      <vt:lpstr>Courier</vt:lpstr>
      <vt:lpstr>Courier New</vt:lpstr>
      <vt:lpstr>Helvetica</vt:lpstr>
      <vt:lpstr>Helvetica Light</vt:lpstr>
      <vt:lpstr>White</vt:lpstr>
      <vt:lpstr>REST APIs with plumber: : CHEATSHEET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 APIs with plumber: : CHEATSHEET </dc:title>
  <cp:lastModifiedBy>David Díaz Rodríguez</cp:lastModifiedBy>
  <cp:revision>2</cp:revision>
  <dcterms:modified xsi:type="dcterms:W3CDTF">2024-06-03T07:18:02Z</dcterms:modified>
</cp:coreProperties>
</file>